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369" r:id="rId4"/>
    <p:sldId id="258" r:id="rId5"/>
    <p:sldId id="291" r:id="rId6"/>
    <p:sldId id="342" r:id="rId7"/>
    <p:sldId id="343" r:id="rId8"/>
    <p:sldId id="292" r:id="rId9"/>
    <p:sldId id="288" r:id="rId10"/>
    <p:sldId id="306" r:id="rId11"/>
    <p:sldId id="305" r:id="rId12"/>
    <p:sldId id="333" r:id="rId13"/>
    <p:sldId id="334" r:id="rId14"/>
    <p:sldId id="335" r:id="rId15"/>
    <p:sldId id="336" r:id="rId16"/>
    <p:sldId id="259" r:id="rId17"/>
    <p:sldId id="357" r:id="rId18"/>
    <p:sldId id="365" r:id="rId19"/>
    <p:sldId id="366" r:id="rId20"/>
    <p:sldId id="367" r:id="rId21"/>
    <p:sldId id="26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15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34"/>
    <a:srgbClr val="34526F"/>
    <a:srgbClr val="F2F2F2"/>
    <a:srgbClr val="FFFFFF"/>
    <a:srgbClr val="3A5776"/>
    <a:srgbClr val="406084"/>
    <a:srgbClr val="2D3146"/>
    <a:srgbClr val="44678C"/>
    <a:srgbClr val="116EB3"/>
    <a:srgbClr val="334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2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668" y="-48"/>
      </p:cViewPr>
      <p:guideLst>
        <p:guide orient="horz" pos="2015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C5A1-971E-4362-9E98-F85AA8806B9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99603-8151-46A2-A3B0-F14B1D4C0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99603-8151-46A2-A3B0-F14B1D4C0C4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20" y="1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b="263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" y="10"/>
            <a:ext cx="12192000" cy="6858000"/>
          </a:xfrm>
          <a:prstGeom prst="rect">
            <a:avLst/>
          </a:prstGeom>
          <a:solidFill>
            <a:srgbClr val="1B2734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20" y="1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b="263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" y="10"/>
            <a:ext cx="12192000" cy="6858000"/>
          </a:xfrm>
          <a:prstGeom prst="rect">
            <a:avLst/>
          </a:prstGeom>
          <a:solidFill>
            <a:srgbClr val="1B2734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529390"/>
            <a:ext cx="1588170" cy="529390"/>
            <a:chOff x="0" y="-529390"/>
            <a:chExt cx="1588170" cy="529390"/>
          </a:xfrm>
        </p:grpSpPr>
        <p:sp>
          <p:nvSpPr>
            <p:cNvPr id="6" name="矩形 5"/>
            <p:cNvSpPr/>
            <p:nvPr/>
          </p:nvSpPr>
          <p:spPr>
            <a:xfrm>
              <a:off x="0" y="-529390"/>
              <a:ext cx="529390" cy="529390"/>
            </a:xfrm>
            <a:prstGeom prst="rect">
              <a:avLst/>
            </a:prstGeom>
            <a:solidFill>
              <a:srgbClr val="1B2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9390" y="-529390"/>
              <a:ext cx="529390" cy="529390"/>
            </a:xfrm>
            <a:prstGeom prst="rect">
              <a:avLst/>
            </a:prstGeom>
            <a:solidFill>
              <a:srgbClr val="345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58780" y="-529390"/>
              <a:ext cx="529390" cy="5293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9486-88C8-46B1-8D3D-8E406DC69D3A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5064-224B-436A-85E8-C9AC82088C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826192" y="2302396"/>
            <a:ext cx="873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幸福蛋糕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大数据分析总结报告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0177" y="5353249"/>
            <a:ext cx="5005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主讲：李欣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成员：安南、周琪琳、蒋宇航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360088" y="2302393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60088" y="3872056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632566" y="556779"/>
            <a:ext cx="4926866" cy="523220"/>
            <a:chOff x="4012948" y="297825"/>
            <a:chExt cx="4182581" cy="523220"/>
          </a:xfrm>
        </p:grpSpPr>
        <p:sp>
          <p:nvSpPr>
            <p:cNvPr id="57" name="文本框 56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总日订单及时交付率趋势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99207" y="5273336"/>
            <a:ext cx="859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根据分析，总体日订单及时交付率波动范围在</a:t>
            </a:r>
            <a:r>
              <a:rPr lang="en-US" altLang="zh-CN" sz="2000" dirty="0"/>
              <a:t>94%-100%</a:t>
            </a:r>
            <a:r>
              <a:rPr lang="zh-CN" altLang="en-US" sz="2000" dirty="0"/>
              <a:t>。说明具有较大的提升空间，整体而言，在及时配送和送货服务的履行方面尚待加强。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375" t="20826" r="2153" b="32950"/>
          <a:stretch>
            <a:fillRect/>
          </a:stretch>
        </p:blipFill>
        <p:spPr>
          <a:xfrm>
            <a:off x="480611" y="1691211"/>
            <a:ext cx="11230778" cy="34755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632566" y="556779"/>
            <a:ext cx="4926866" cy="522836"/>
            <a:chOff x="4012948" y="297825"/>
            <a:chExt cx="4182581" cy="522836"/>
          </a:xfrm>
        </p:grpSpPr>
        <p:sp>
          <p:nvSpPr>
            <p:cNvPr id="57" name="文本框 56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商品报损率变动趋势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99207" y="5273336"/>
            <a:ext cx="85935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幸福蛋糕引进数字化管理技术的应用不仅降低存货水平，还在降低存货损耗方面取得成效，</a:t>
            </a:r>
            <a:r>
              <a:rPr lang="en-US" altLang="zh-CN" sz="2000" dirty="0"/>
              <a:t>2019-2020</a:t>
            </a:r>
            <a:r>
              <a:rPr lang="zh-CN" altLang="en-US" sz="2000" dirty="0"/>
              <a:t>年整体报损率低于</a:t>
            </a:r>
            <a:r>
              <a:rPr lang="en-US" altLang="zh-CN" sz="2000" dirty="0"/>
              <a:t>3%</a:t>
            </a:r>
            <a:r>
              <a:rPr lang="zh-CN" altLang="en-US" sz="2000" dirty="0"/>
              <a:t>，同行业约为</a:t>
            </a:r>
            <a:r>
              <a:rPr lang="en-US" altLang="zh-CN" sz="2000" dirty="0"/>
              <a:t>10%</a:t>
            </a:r>
            <a:r>
              <a:rPr lang="zh-CN" altLang="en-US" sz="2000" dirty="0"/>
              <a:t>。</a:t>
            </a: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 l="1441" t="20942" r="3070" b="30389"/>
          <a:stretch>
            <a:fillRect/>
          </a:stretch>
        </p:blipFill>
        <p:spPr>
          <a:xfrm>
            <a:off x="738505" y="1893570"/>
            <a:ext cx="10714355" cy="30714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324591" y="557414"/>
            <a:ext cx="5542279" cy="522201"/>
            <a:chOff x="3751498" y="298460"/>
            <a:chExt cx="4705026" cy="522201"/>
          </a:xfrm>
        </p:grpSpPr>
        <p:sp>
          <p:nvSpPr>
            <p:cNvPr id="57" name="文本框 56"/>
            <p:cNvSpPr txBox="1"/>
            <p:nvPr/>
          </p:nvSpPr>
          <p:spPr>
            <a:xfrm>
              <a:off x="3751498" y="298460"/>
              <a:ext cx="470502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成本费用利润率与同行业对比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99207" y="5273336"/>
            <a:ext cx="85935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幸福蛋糕成本费用利润率逐年下降，特别是</a:t>
            </a:r>
            <a:r>
              <a:rPr lang="en-US" altLang="zh-CN" sz="2000" dirty="0"/>
              <a:t>2019</a:t>
            </a:r>
            <a:r>
              <a:rPr lang="zh-CN" altLang="en-US" sz="2000" dirty="0"/>
              <a:t>年下降至最低。该年指标显著低于同行业且差值较大。说明其成本领先战略未见显著效果。</a:t>
            </a: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/>
          <a:srcRect l="3732" t="20826" r="3069" b="27129"/>
          <a:stretch>
            <a:fillRect/>
          </a:stretch>
        </p:blipFill>
        <p:spPr>
          <a:xfrm>
            <a:off x="547370" y="1686560"/>
            <a:ext cx="11097260" cy="348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324591" y="557414"/>
            <a:ext cx="5542279" cy="522201"/>
            <a:chOff x="3751498" y="298460"/>
            <a:chExt cx="4705026" cy="522201"/>
          </a:xfrm>
        </p:grpSpPr>
        <p:sp>
          <p:nvSpPr>
            <p:cNvPr id="57" name="文本框 56"/>
            <p:cNvSpPr txBox="1"/>
            <p:nvPr/>
          </p:nvSpPr>
          <p:spPr>
            <a:xfrm>
              <a:off x="3751498" y="298460"/>
              <a:ext cx="470502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销售利润率与同行业对比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99207" y="5273336"/>
            <a:ext cx="859358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幸福蛋糕销售费用占收入比高于同行业平均水平，其销售计划准确性有待加强，未能考虑全面内外部环境因素做出调整，导致不能合理分配资源，盲目投资。</a:t>
            </a: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3"/>
          <a:srcRect l="1440" t="20128" r="3268" b="26896"/>
          <a:stretch>
            <a:fillRect/>
          </a:stretch>
        </p:blipFill>
        <p:spPr>
          <a:xfrm>
            <a:off x="288925" y="1612900"/>
            <a:ext cx="11614150" cy="36315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324591" y="557414"/>
            <a:ext cx="5542279" cy="522201"/>
            <a:chOff x="3751498" y="298460"/>
            <a:chExt cx="4705026" cy="522201"/>
          </a:xfrm>
        </p:grpSpPr>
        <p:sp>
          <p:nvSpPr>
            <p:cNvPr id="57" name="文本框 56"/>
            <p:cNvSpPr txBox="1"/>
            <p:nvPr/>
          </p:nvSpPr>
          <p:spPr>
            <a:xfrm>
              <a:off x="3751498" y="298460"/>
              <a:ext cx="470502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营业收入增长率与同行业对比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503045" y="5309870"/>
            <a:ext cx="93675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dirty="0"/>
              <a:t>2017年~2018年由于引进了股权资金，资本结构得到了巨大改善。营业收入增长率也大幅提高。但在2018年到2019年，幸福蛋糕企业使用短期借款</a:t>
            </a:r>
            <a:r>
              <a:rPr lang="zh-CN" sz="2000" dirty="0"/>
              <a:t>进行</a:t>
            </a:r>
            <a:r>
              <a:rPr sz="2000" dirty="0"/>
              <a:t>资金扩张，导致2019年营业收入率相比2018年下降了109.19%。</a:t>
            </a: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/>
          <a:srcRect l="1441" t="21059" r="3332" b="27362"/>
          <a:stretch>
            <a:fillRect/>
          </a:stretch>
        </p:blipFill>
        <p:spPr>
          <a:xfrm>
            <a:off x="338455" y="1674495"/>
            <a:ext cx="11514455" cy="35083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 bwMode="auto">
          <a:xfrm>
            <a:off x="3440113" y="1143000"/>
            <a:ext cx="5311775" cy="4572000"/>
            <a:chOff x="3643979" y="2264880"/>
            <a:chExt cx="1914603" cy="1647660"/>
          </a:xfrm>
        </p:grpSpPr>
        <p:sp>
          <p:nvSpPr>
            <p:cNvPr id="3" name="菱形 2"/>
            <p:cNvSpPr/>
            <p:nvPr/>
          </p:nvSpPr>
          <p:spPr>
            <a:xfrm>
              <a:off x="3777303" y="2264880"/>
              <a:ext cx="1647955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3892379" y="3560926"/>
            <a:ext cx="442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问题及改进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0"/>
          <p:cNvSpPr/>
          <p:nvPr/>
        </p:nvSpPr>
        <p:spPr bwMode="auto">
          <a:xfrm>
            <a:off x="5704997" y="2351140"/>
            <a:ext cx="782005" cy="779247"/>
          </a:xfrm>
          <a:custGeom>
            <a:avLst/>
            <a:gdLst>
              <a:gd name="T0" fmla="*/ 949462323 w 296"/>
              <a:gd name="T1" fmla="*/ 1386459906 h 295"/>
              <a:gd name="T2" fmla="*/ 568735286 w 296"/>
              <a:gd name="T3" fmla="*/ 1057469832 h 295"/>
              <a:gd name="T4" fmla="*/ 568735286 w 296"/>
              <a:gd name="T5" fmla="*/ 1165565182 h 295"/>
              <a:gd name="T6" fmla="*/ 578138130 w 296"/>
              <a:gd name="T7" fmla="*/ 1142066325 h 295"/>
              <a:gd name="T8" fmla="*/ 648641223 w 296"/>
              <a:gd name="T9" fmla="*/ 1212565934 h 295"/>
              <a:gd name="T10" fmla="*/ 479429544 w 296"/>
              <a:gd name="T11" fmla="*/ 1367658998 h 295"/>
              <a:gd name="T12" fmla="*/ 479429544 w 296"/>
              <a:gd name="T13" fmla="*/ 855376016 h 295"/>
              <a:gd name="T14" fmla="*/ 902457222 w 296"/>
              <a:gd name="T15" fmla="*/ 1231363804 h 295"/>
              <a:gd name="T16" fmla="*/ 1259680189 w 296"/>
              <a:gd name="T17" fmla="*/ 131597245 h 295"/>
              <a:gd name="T18" fmla="*/ 159808835 w 296"/>
              <a:gd name="T19" fmla="*/ 531083890 h 295"/>
              <a:gd name="T20" fmla="*/ 390123803 w 296"/>
              <a:gd name="T21" fmla="*/ 756679602 h 295"/>
              <a:gd name="T22" fmla="*/ 846055355 w 296"/>
              <a:gd name="T23" fmla="*/ 408888619 h 295"/>
              <a:gd name="T24" fmla="*/ 902457222 w 296"/>
              <a:gd name="T25" fmla="*/ 488787163 h 295"/>
              <a:gd name="T26" fmla="*/ 390123803 w 296"/>
              <a:gd name="T27" fmla="*/ 878874873 h 295"/>
              <a:gd name="T28" fmla="*/ 0 w 296"/>
              <a:gd name="T29" fmla="*/ 488787163 h 295"/>
              <a:gd name="T30" fmla="*/ 1391289610 w 296"/>
              <a:gd name="T31" fmla="*/ 0 h 295"/>
              <a:gd name="T32" fmla="*/ 949462323 w 296"/>
              <a:gd name="T33" fmla="*/ 138645990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8835" y="3416300"/>
            <a:ext cx="3228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012948" y="432491"/>
            <a:ext cx="4182581" cy="522836"/>
            <a:chOff x="4012948" y="297825"/>
            <a:chExt cx="4182581" cy="522836"/>
          </a:xfrm>
        </p:grpSpPr>
        <p:sp>
          <p:nvSpPr>
            <p:cNvPr id="15" name="文本框 14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2800" b="1" dirty="0" smtClean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一及建议</a:t>
              </a:r>
              <a:endParaRPr lang="zh-CN" altLang="en-US" sz="28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613408" y="2646667"/>
            <a:ext cx="36207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烘焙行业竞争激烈，内卷严重。消费者对烘焙产品的口感外观等要求的不断提高，产品流行时间周期短，忠诚度不高。</a:t>
            </a:r>
          </a:p>
        </p:txBody>
      </p:sp>
      <p:sp>
        <p:nvSpPr>
          <p:cNvPr id="4" name="矩形 3"/>
          <p:cNvSpPr/>
          <p:nvPr/>
        </p:nvSpPr>
        <p:spPr>
          <a:xfrm>
            <a:off x="8305486" y="2646667"/>
            <a:ext cx="3031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产业专业化程度更高，品质稳定，口感多元化成为趋势</a:t>
            </a:r>
          </a:p>
        </p:txBody>
      </p:sp>
      <p:sp>
        <p:nvSpPr>
          <p:cNvPr id="10" name="左右箭头 9"/>
          <p:cNvSpPr/>
          <p:nvPr/>
        </p:nvSpPr>
        <p:spPr>
          <a:xfrm>
            <a:off x="4877262" y="2646667"/>
            <a:ext cx="2453951" cy="978963"/>
          </a:xfrm>
          <a:prstGeom prst="left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70708" y="432491"/>
            <a:ext cx="217887" cy="578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012948" y="432491"/>
            <a:ext cx="4182581" cy="522836"/>
            <a:chOff x="4012948" y="297825"/>
            <a:chExt cx="4182581" cy="522836"/>
          </a:xfrm>
        </p:grpSpPr>
        <p:sp>
          <p:nvSpPr>
            <p:cNvPr id="15" name="文本框 14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2800" b="1" dirty="0" smtClean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二及建议</a:t>
              </a:r>
              <a:endParaRPr lang="zh-CN" altLang="en-US" sz="28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E9F2B76-61CD-6009-1F8C-95EFB627530C}"/>
              </a:ext>
            </a:extLst>
          </p:cNvPr>
          <p:cNvSpPr txBox="1"/>
          <p:nvPr/>
        </p:nvSpPr>
        <p:spPr>
          <a:xfrm>
            <a:off x="804450" y="2690336"/>
            <a:ext cx="4252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产品专业性有待增强，针对性不够</a:t>
            </a:r>
            <a:r>
              <a:rPr lang="zh-CN" altLang="en-US" sz="2000" kern="100" dirty="0" smtClean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</a:t>
            </a:r>
            <a:endParaRPr lang="zh-CN" altLang="en-US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89828" y="2690336"/>
            <a:ext cx="3881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追求更健康，更营养平衡的烘焙</a:t>
            </a:r>
            <a:r>
              <a:rPr lang="zh-CN" altLang="en-US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产品，</a:t>
            </a:r>
            <a:r>
              <a:rPr lang="zh-CN" altLang="en-US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要做到所面向的人群的能够精确定位，产品差异化有待加强。用料方面要更贴近于消费者消费观念和需求，要明确知道消费者想要什么。</a:t>
            </a:r>
          </a:p>
          <a:p>
            <a:pPr algn="just"/>
            <a:endParaRPr lang="zh-CN" altLang="en-US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虚尾箭头 2"/>
          <p:cNvSpPr/>
          <p:nvPr/>
        </p:nvSpPr>
        <p:spPr>
          <a:xfrm>
            <a:off x="5241558" y="2690336"/>
            <a:ext cx="1218280" cy="101703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70708" y="432491"/>
            <a:ext cx="217887" cy="578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012948" y="432491"/>
            <a:ext cx="4182581" cy="522836"/>
            <a:chOff x="4012948" y="297825"/>
            <a:chExt cx="4182581" cy="522836"/>
          </a:xfrm>
        </p:grpSpPr>
        <p:sp>
          <p:nvSpPr>
            <p:cNvPr id="15" name="文本框 14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2800" b="1" dirty="0" smtClean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三及建议</a:t>
              </a:r>
              <a:endParaRPr lang="zh-CN" altLang="en-US" sz="28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DBFE659-E540-C1E5-19B1-AEC2EEB1A91F}"/>
              </a:ext>
            </a:extLst>
          </p:cNvPr>
          <p:cNvSpPr txBox="1"/>
          <p:nvPr/>
        </p:nvSpPr>
        <p:spPr>
          <a:xfrm>
            <a:off x="576822" y="2632892"/>
            <a:ext cx="388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渠道运营，市场开拓。对于一个进入市场不久的新品牌，所遇到的竞争无疑是巨大的。尤其是顾客的知名程度以及未知市场的开拓。</a:t>
            </a:r>
          </a:p>
        </p:txBody>
      </p:sp>
      <p:sp>
        <p:nvSpPr>
          <p:cNvPr id="8" name="矩形 7"/>
          <p:cNvSpPr/>
          <p:nvPr/>
        </p:nvSpPr>
        <p:spPr>
          <a:xfrm>
            <a:off x="4770708" y="432491"/>
            <a:ext cx="217887" cy="578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195529" y="2632891"/>
            <a:ext cx="3217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开发线上渠道，线上渠道的建设将成为竞争力最大的市场</a:t>
            </a:r>
          </a:p>
        </p:txBody>
      </p:sp>
      <p:sp>
        <p:nvSpPr>
          <p:cNvPr id="3" name="燕尾形 2"/>
          <p:cNvSpPr/>
          <p:nvPr/>
        </p:nvSpPr>
        <p:spPr>
          <a:xfrm>
            <a:off x="5770354" y="2762147"/>
            <a:ext cx="1017037" cy="89573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012948" y="432491"/>
            <a:ext cx="4182581" cy="522836"/>
            <a:chOff x="4012948" y="297825"/>
            <a:chExt cx="4182581" cy="522836"/>
          </a:xfrm>
        </p:grpSpPr>
        <p:sp>
          <p:nvSpPr>
            <p:cNvPr id="15" name="文本框 14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2800" b="1" dirty="0" smtClean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四及建议</a:t>
              </a:r>
              <a:endParaRPr lang="zh-CN" altLang="en-US" sz="2800" b="1" dirty="0">
                <a:solidFill>
                  <a:srgbClr val="1B27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D242658-3186-F4BE-E204-A13F5FCFF1FA}"/>
              </a:ext>
            </a:extLst>
          </p:cNvPr>
          <p:cNvSpPr txBox="1"/>
          <p:nvPr/>
        </p:nvSpPr>
        <p:spPr>
          <a:xfrm>
            <a:off x="766440" y="2690336"/>
            <a:ext cx="45284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新产品的研发程度。除了在口感方面下功夫之外，更应该做的是先让顾客有眼前一亮的感觉，第一印象是打响产品销售的第一枪，现大多数烘焙产品外观相似，不能在众多品牌中独树一帜。</a:t>
            </a:r>
          </a:p>
        </p:txBody>
      </p:sp>
      <p:sp>
        <p:nvSpPr>
          <p:cNvPr id="7" name="矩形 6"/>
          <p:cNvSpPr/>
          <p:nvPr/>
        </p:nvSpPr>
        <p:spPr>
          <a:xfrm>
            <a:off x="4770708" y="432491"/>
            <a:ext cx="217887" cy="578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123852" y="2690336"/>
            <a:ext cx="330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烘焙食品的技术新品研发，面向人群，服务能力成为立本的重要基石</a:t>
            </a:r>
          </a:p>
        </p:txBody>
      </p:sp>
      <p:sp>
        <p:nvSpPr>
          <p:cNvPr id="3" name="下弧形箭头 2"/>
          <p:cNvSpPr/>
          <p:nvPr/>
        </p:nvSpPr>
        <p:spPr>
          <a:xfrm>
            <a:off x="5840963" y="3116424"/>
            <a:ext cx="1978090" cy="933062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6819921" y="1827082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19921" y="1882962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585969" y="5599201"/>
            <a:ext cx="9027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 rot="2675070">
            <a:off x="3047931" y="2831123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675070">
            <a:off x="5317882" y="2815882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1585969" y="5652033"/>
            <a:ext cx="9027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 rot="2675070">
            <a:off x="7582754" y="2800640"/>
            <a:ext cx="1601548" cy="1601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3116580" y="3633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783879" y="3591257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3964940" y="3633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381452" y="3633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048751" y="3591257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6229812" y="3633525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616209" y="3633528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8283508" y="3591260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8464569" y="3633528"/>
            <a:ext cx="56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450592" y="2937305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50221" y="2937305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10401" y="2936860"/>
            <a:ext cx="75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26434" y="3653969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情况分析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281976" y="3653969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546848" y="3653969"/>
            <a:ext cx="163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改进建议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372080" y="1499480"/>
            <a:ext cx="167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1601745" y="1822646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601745" y="1878526"/>
            <a:ext cx="38058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868237" y="2921168"/>
            <a:ext cx="8734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402133" y="2921165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402133" y="3959536"/>
            <a:ext cx="766713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 bwMode="auto">
          <a:xfrm>
            <a:off x="3440113" y="1143000"/>
            <a:ext cx="5311775" cy="4572000"/>
            <a:chOff x="3643979" y="2264880"/>
            <a:chExt cx="1914603" cy="1647660"/>
          </a:xfrm>
        </p:grpSpPr>
        <p:sp>
          <p:nvSpPr>
            <p:cNvPr id="3" name="菱形 2"/>
            <p:cNvSpPr/>
            <p:nvPr/>
          </p:nvSpPr>
          <p:spPr>
            <a:xfrm>
              <a:off x="3777303" y="2264880"/>
              <a:ext cx="1647955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3643979" y="2434714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646268" y="2931872"/>
                <a:ext cx="506403" cy="50631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3892379" y="3560926"/>
            <a:ext cx="442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情况分析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0"/>
          <p:cNvSpPr/>
          <p:nvPr/>
        </p:nvSpPr>
        <p:spPr bwMode="auto">
          <a:xfrm>
            <a:off x="5704997" y="2351140"/>
            <a:ext cx="782005" cy="779247"/>
          </a:xfrm>
          <a:custGeom>
            <a:avLst/>
            <a:gdLst>
              <a:gd name="T0" fmla="*/ 949462323 w 296"/>
              <a:gd name="T1" fmla="*/ 1386459906 h 295"/>
              <a:gd name="T2" fmla="*/ 568735286 w 296"/>
              <a:gd name="T3" fmla="*/ 1057469832 h 295"/>
              <a:gd name="T4" fmla="*/ 568735286 w 296"/>
              <a:gd name="T5" fmla="*/ 1165565182 h 295"/>
              <a:gd name="T6" fmla="*/ 578138130 w 296"/>
              <a:gd name="T7" fmla="*/ 1142066325 h 295"/>
              <a:gd name="T8" fmla="*/ 648641223 w 296"/>
              <a:gd name="T9" fmla="*/ 1212565934 h 295"/>
              <a:gd name="T10" fmla="*/ 479429544 w 296"/>
              <a:gd name="T11" fmla="*/ 1367658998 h 295"/>
              <a:gd name="T12" fmla="*/ 479429544 w 296"/>
              <a:gd name="T13" fmla="*/ 855376016 h 295"/>
              <a:gd name="T14" fmla="*/ 902457222 w 296"/>
              <a:gd name="T15" fmla="*/ 1231363804 h 295"/>
              <a:gd name="T16" fmla="*/ 1259680189 w 296"/>
              <a:gd name="T17" fmla="*/ 131597245 h 295"/>
              <a:gd name="T18" fmla="*/ 159808835 w 296"/>
              <a:gd name="T19" fmla="*/ 531083890 h 295"/>
              <a:gd name="T20" fmla="*/ 390123803 w 296"/>
              <a:gd name="T21" fmla="*/ 756679602 h 295"/>
              <a:gd name="T22" fmla="*/ 846055355 w 296"/>
              <a:gd name="T23" fmla="*/ 408888619 h 295"/>
              <a:gd name="T24" fmla="*/ 902457222 w 296"/>
              <a:gd name="T25" fmla="*/ 488787163 h 295"/>
              <a:gd name="T26" fmla="*/ 390123803 w 296"/>
              <a:gd name="T27" fmla="*/ 878874873 h 295"/>
              <a:gd name="T28" fmla="*/ 0 w 296"/>
              <a:gd name="T29" fmla="*/ 488787163 h 295"/>
              <a:gd name="T30" fmla="*/ 1391289610 w 296"/>
              <a:gd name="T31" fmla="*/ 0 h 295"/>
              <a:gd name="T32" fmla="*/ 949462323 w 296"/>
              <a:gd name="T33" fmla="*/ 138645990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68835" y="3416300"/>
            <a:ext cx="3228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4012948" y="432491"/>
            <a:ext cx="4182581" cy="523220"/>
            <a:chOff x="4012948" y="297825"/>
            <a:chExt cx="4182581" cy="523220"/>
          </a:xfrm>
        </p:grpSpPr>
        <p:sp>
          <p:nvSpPr>
            <p:cNvPr id="53" name="文本框 52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总体分析仪表板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6" y="1038924"/>
            <a:ext cx="11735468" cy="478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12948" y="432491"/>
            <a:ext cx="4182581" cy="522836"/>
            <a:chOff x="4012948" y="297825"/>
            <a:chExt cx="4182581" cy="522836"/>
          </a:xfrm>
        </p:grpSpPr>
        <p:sp>
          <p:nvSpPr>
            <p:cNvPr id="24" name="文本框 23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年销售额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485800" y="2874712"/>
            <a:ext cx="9236824" cy="110799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latin typeface="+mj-lt"/>
              </a:rPr>
              <a:t>2</a:t>
            </a:r>
            <a:r>
              <a:rPr lang="zh-CN" altLang="en-US" sz="6600" b="1" dirty="0">
                <a:latin typeface="+mj-lt"/>
              </a:rPr>
              <a:t>，</a:t>
            </a:r>
            <a:r>
              <a:rPr lang="en-US" altLang="zh-CN" sz="6600" b="1" dirty="0">
                <a:latin typeface="+mj-lt"/>
              </a:rPr>
              <a:t>399</a:t>
            </a:r>
            <a:r>
              <a:rPr lang="zh-CN" altLang="en-US" sz="6600" b="1" dirty="0">
                <a:latin typeface="+mj-lt"/>
              </a:rPr>
              <a:t>，</a:t>
            </a:r>
            <a:r>
              <a:rPr lang="en-US" altLang="zh-CN" sz="6600" b="1" dirty="0">
                <a:latin typeface="+mj-lt"/>
              </a:rPr>
              <a:t>726</a:t>
            </a:r>
            <a:r>
              <a:rPr lang="zh-CN" altLang="en-US" sz="6600" b="1" dirty="0">
                <a:latin typeface="+mj-lt"/>
              </a:rPr>
              <a:t>，</a:t>
            </a:r>
            <a:r>
              <a:rPr lang="en-US" altLang="zh-CN" sz="6600" b="1" dirty="0">
                <a:latin typeface="+mj-lt"/>
              </a:rPr>
              <a:t>169.30</a:t>
            </a:r>
            <a:endParaRPr lang="zh-CN" altLang="en-US" sz="6600" b="1" dirty="0">
              <a:latin typeface="+mj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5595" y="4819650"/>
            <a:ext cx="9020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2020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年度实现销售额近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24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亿元，较上年同比增长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33.30%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12948" y="432491"/>
            <a:ext cx="4182581" cy="522836"/>
            <a:chOff x="4012948" y="297825"/>
            <a:chExt cx="4182581" cy="522836"/>
          </a:xfrm>
        </p:grpSpPr>
        <p:sp>
          <p:nvSpPr>
            <p:cNvPr id="24" name="文本框 23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总体销售计划完成率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795" y="1278890"/>
            <a:ext cx="14008735" cy="43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946274" y="394516"/>
            <a:ext cx="6299452" cy="522836"/>
            <a:chOff x="4012948" y="297825"/>
            <a:chExt cx="4182581" cy="522836"/>
          </a:xfrm>
        </p:grpSpPr>
        <p:sp>
          <p:nvSpPr>
            <p:cNvPr id="21" name="文本框 20"/>
            <p:cNvSpPr txBox="1"/>
            <p:nvPr/>
          </p:nvSpPr>
          <p:spPr>
            <a:xfrm>
              <a:off x="4012948" y="297825"/>
              <a:ext cx="418258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营业利润增长率及与同行业的对比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0" y="1348623"/>
            <a:ext cx="11416670" cy="3676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552384" y="5381315"/>
            <a:ext cx="9572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+mn-ea"/>
              </a:rPr>
              <a:t>幸福蛋糕于</a:t>
            </a:r>
            <a:r>
              <a:rPr lang="en-US" altLang="zh-CN" sz="2000" dirty="0">
                <a:latin typeface="+mn-ea"/>
              </a:rPr>
              <a:t>2017-2020</a:t>
            </a:r>
            <a:r>
              <a:rPr lang="zh-CN" altLang="en-US" sz="2000" dirty="0">
                <a:latin typeface="+mn-ea"/>
              </a:rPr>
              <a:t>年营业收入快速增长，尤其是</a:t>
            </a:r>
            <a:r>
              <a:rPr lang="en-US" altLang="zh-CN" sz="2000" dirty="0">
                <a:latin typeface="+mn-ea"/>
              </a:rPr>
              <a:t>2017-2018</a:t>
            </a:r>
            <a:r>
              <a:rPr lang="zh-CN" altLang="en-US" sz="2000" dirty="0">
                <a:latin typeface="+mn-ea"/>
              </a:rPr>
              <a:t>年，远高于同行业平均水平，虽然</a:t>
            </a:r>
            <a:r>
              <a:rPr lang="en-US" altLang="zh-CN" sz="2000" dirty="0">
                <a:latin typeface="+mn-ea"/>
              </a:rPr>
              <a:t>2019</a:t>
            </a:r>
            <a:r>
              <a:rPr lang="zh-CN" altLang="en-US" sz="2000" dirty="0">
                <a:latin typeface="+mn-ea"/>
              </a:rPr>
              <a:t>年放缓，但</a:t>
            </a:r>
            <a:r>
              <a:rPr lang="en-US" altLang="zh-CN" sz="2000" dirty="0">
                <a:latin typeface="+mn-ea"/>
              </a:rPr>
              <a:t>2020</a:t>
            </a:r>
            <a:r>
              <a:rPr lang="zh-CN" altLang="en-US" sz="2000" dirty="0">
                <a:latin typeface="+mn-ea"/>
              </a:rPr>
              <a:t>年于疫情冲击下仍实现营业收入增长约</a:t>
            </a:r>
            <a:r>
              <a:rPr lang="en-US" altLang="zh-CN" sz="2000" dirty="0">
                <a:latin typeface="+mn-ea"/>
              </a:rPr>
              <a:t>33.38%</a:t>
            </a:r>
            <a:r>
              <a:rPr lang="zh-CN" altLang="en-US" sz="1400" dirty="0">
                <a:latin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4012948" y="432491"/>
            <a:ext cx="4182581" cy="523220"/>
            <a:chOff x="4012948" y="297825"/>
            <a:chExt cx="4182581" cy="523220"/>
          </a:xfrm>
        </p:grpSpPr>
        <p:sp>
          <p:nvSpPr>
            <p:cNvPr id="57" name="文本框 56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区域销售额趋势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rcRect l="916" t="20245" r="3595" b="28409"/>
          <a:stretch>
            <a:fillRect/>
          </a:stretch>
        </p:blipFill>
        <p:spPr>
          <a:xfrm>
            <a:off x="429139" y="1345496"/>
            <a:ext cx="11333721" cy="3427871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99207" y="5273336"/>
            <a:ext cx="859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幸福蛋糕门店大多位于华南、华东、华中区域的城市，西南和北方地区的众多城市，特别是三、四线城市未部署门店，所以具有较大的发展潜力。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4012948" y="432491"/>
            <a:ext cx="4456349" cy="523220"/>
            <a:chOff x="4012948" y="297825"/>
            <a:chExt cx="4182581" cy="523220"/>
          </a:xfrm>
        </p:grpSpPr>
        <p:sp>
          <p:nvSpPr>
            <p:cNvPr id="57" name="文本框 56"/>
            <p:cNvSpPr txBox="1"/>
            <p:nvPr/>
          </p:nvSpPr>
          <p:spPr>
            <a:xfrm>
              <a:off x="4012948" y="297825"/>
              <a:ext cx="4182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</a:t>
              </a:r>
              <a:r>
                <a:rPr lang="en-US" altLang="zh-CN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solidFill>
                    <a:srgbClr val="1B2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非会员留存率对比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748638" y="820661"/>
              <a:ext cx="711200" cy="0"/>
            </a:xfrm>
            <a:prstGeom prst="line">
              <a:avLst/>
            </a:prstGeom>
            <a:ln w="28575">
              <a:solidFill>
                <a:srgbClr val="1B27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99207" y="5273336"/>
            <a:ext cx="859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样本数据显示，幸福蛋糕的客户留存率较高，会员留存率在</a:t>
            </a:r>
            <a:r>
              <a:rPr lang="en-US" altLang="zh-CN" sz="2000" dirty="0"/>
              <a:t>76%</a:t>
            </a:r>
            <a:r>
              <a:rPr lang="zh-CN" altLang="en-US" sz="2000" dirty="0"/>
              <a:t>左右，非会员留存率也有约</a:t>
            </a:r>
            <a:r>
              <a:rPr lang="en-US" altLang="zh-CN" sz="2000" dirty="0"/>
              <a:t>28%</a:t>
            </a:r>
            <a:r>
              <a:rPr lang="zh-CN" altLang="en-US" sz="2000" dirty="0"/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-721" t="20709" r="4248" b="33416"/>
          <a:stretch>
            <a:fillRect/>
          </a:stretch>
        </p:blipFill>
        <p:spPr>
          <a:xfrm>
            <a:off x="559066" y="1686715"/>
            <a:ext cx="11073867" cy="34845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:wheel spokes="2"/>
      </p:transition>
    </mc:Choice>
    <mc:Fallback xmlns="">
      <p:transition spd="slow" advTm="3000">
        <p:wheel spokes="2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风数据报表分析财务报告ppt模板"/>
  <p:tag name="ISPRING_FIRST_PUBLISH" val="1"/>
  <p:tag name="COMMONDATA" val="eyJoZGlkIjoiODcxZGNlM2RhYzNkYjE1NzZkNzkwMmJkN2RkMGI5OD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537.494488188977,&quot;width&quot;:28411.987401574803}"/>
</p:tagLst>
</file>

<file path=ppt/theme/theme1.xml><?xml version="1.0" encoding="utf-8"?>
<a:theme xmlns:a="http://schemas.openxmlformats.org/drawingml/2006/main" name="下载更多PPT模板，请登陆蘑菇创意www.imogu.cn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下载更多PPT模板，请登陆蘑菇创意www.imogu.cn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660</Words>
  <Application>Microsoft Office PowerPoint</Application>
  <PresentationFormat>自定义</PresentationFormat>
  <Paragraphs>67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下载更多PPT模板，请登陆蘑菇创意www.imogu.cn​​</vt:lpstr>
      <vt:lpstr>1_下载更多PPT模板，请登陆蘑菇创意www.imogu.cn​​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商务风数据报表分析财务报告ppt模板</dc:title>
  <dc:creator>yun814</dc:creator>
  <cp:lastModifiedBy>蒋宇航</cp:lastModifiedBy>
  <cp:revision>57</cp:revision>
  <dcterms:created xsi:type="dcterms:W3CDTF">2017-04-12T04:47:00Z</dcterms:created>
  <dcterms:modified xsi:type="dcterms:W3CDTF">2022-06-09T04:30:11Z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5324221969A14E0DA911EFF0B7211E16</vt:lpwstr>
  </property>
  <property fmtid="{D5CDD505-2E9C-101B-9397-08002B2CF9AE}" pid="3" name="KSOProductBuildVer">
    <vt:lpwstr>2052-11.1.0.11744</vt:lpwstr>
  </property>
</Properties>
</file>