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8" r:id="rId6"/>
    <p:sldId id="2340" r:id="rId7"/>
    <p:sldId id="263" r:id="rId8"/>
    <p:sldId id="261" r:id="rId9"/>
    <p:sldId id="2360" r:id="rId10"/>
    <p:sldId id="276" r:id="rId11"/>
    <p:sldId id="2376" r:id="rId12"/>
    <p:sldId id="2374" r:id="rId13"/>
    <p:sldId id="267" r:id="rId14"/>
    <p:sldId id="269" r:id="rId15"/>
    <p:sldId id="2405" r:id="rId16"/>
    <p:sldId id="272" r:id="rId17"/>
    <p:sldId id="259" r:id="rId18"/>
    <p:sldId id="262" r:id="rId19"/>
    <p:sldId id="2407" r:id="rId20"/>
    <p:sldId id="2362" r:id="rId21"/>
    <p:sldId id="2390" r:id="rId22"/>
    <p:sldId id="2408" r:id="rId23"/>
    <p:sldId id="2377" r:id="rId24"/>
    <p:sldId id="2391" r:id="rId25"/>
    <p:sldId id="2379" r:id="rId26"/>
    <p:sldId id="2361" r:id="rId27"/>
    <p:sldId id="2409" r:id="rId28"/>
    <p:sldId id="2372" r:id="rId29"/>
    <p:sldId id="268" r:id="rId30"/>
    <p:sldId id="2381" r:id="rId31"/>
    <p:sldId id="2393" r:id="rId32"/>
    <p:sldId id="2392" r:id="rId33"/>
    <p:sldId id="2427" r:id="rId34"/>
    <p:sldId id="2389" r:id="rId35"/>
    <p:sldId id="2357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1C8D0"/>
    <a:srgbClr val="6A5250"/>
    <a:srgbClr val="95A38A"/>
    <a:srgbClr val="F7EAD7"/>
    <a:srgbClr val="E9D0D3"/>
    <a:srgbClr val="E5E9E8"/>
    <a:srgbClr val="F85A4A"/>
    <a:srgbClr val="63F0E0"/>
    <a:srgbClr val="F6C495"/>
    <a:srgbClr val="B7B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0" autoAdjust="0"/>
    <p:restoredTop sz="94660"/>
  </p:normalViewPr>
  <p:slideViewPr>
    <p:cSldViewPr snapToGrid="0" showGuides="1">
      <p:cViewPr>
        <p:scale>
          <a:sx n="54" d="100"/>
          <a:sy n="54" d="100"/>
        </p:scale>
        <p:origin x="18" y="18"/>
      </p:cViewPr>
      <p:guideLst>
        <p:guide orient="horz" pos="2298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13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ADCCD-F0BD-4C4E-9B7E-9AD4171115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90175-5C23-4CD8-A2B7-2C72DA310F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0175-5C23-4CD8-A2B7-2C72DA310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0175-5C23-4CD8-A2B7-2C72DA310F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4429-96A7-43D0-A265-5C7B29E87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F3C6-3B7F-4E25-B920-41C0FA145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9576-2D70-48BE-89BD-45005EFC69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themeOverride" Target="../theme/themeOverride8.xml"/><Relationship Id="rId5" Type="http://schemas.openxmlformats.org/officeDocument/2006/relationships/image" Target="../media/image4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0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1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7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/>
          <p:cNvSpPr/>
          <p:nvPr/>
        </p:nvSpPr>
        <p:spPr>
          <a:xfrm rot="18612676">
            <a:off x="1917065" y="3248025"/>
            <a:ext cx="11609705" cy="3296920"/>
          </a:xfrm>
          <a:prstGeom prst="roundRect">
            <a:avLst>
              <a:gd name="adj" fmla="val 50000"/>
            </a:avLst>
          </a:prstGeom>
          <a:solidFill>
            <a:srgbClr val="95A38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531550" y="3612379"/>
            <a:ext cx="334822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solidFill>
                  <a:schemeClr val="bg1"/>
                </a:solidFill>
                <a:latin typeface="+mn-ea"/>
                <a:sym typeface="字魂59号-创粗黑" panose="00000500000000000000" pitchFamily="2" charset="-122"/>
              </a:rPr>
              <a:t>汇报展示</a:t>
            </a:r>
            <a:endParaRPr lang="zh-CN" altLang="en-US" sz="6000" dirty="0">
              <a:solidFill>
                <a:schemeClr val="bg1"/>
              </a:solidFill>
              <a:latin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0870" y="1228725"/>
            <a:ext cx="531304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9600" dirty="0">
                <a:solidFill>
                  <a:srgbClr val="95A38A"/>
                </a:solidFill>
                <a:latin typeface="思源黑体 CN Bold" panose="020B0800000000000000" charset="-122"/>
                <a:ea typeface="思源黑体 CN Bold" panose="020B0800000000000000" charset="-122"/>
                <a:sym typeface="字魂59号-创粗黑" panose="00000500000000000000" pitchFamily="2" charset="-122"/>
              </a:rPr>
              <a:t>幸福蛋糕</a:t>
            </a:r>
            <a:r>
              <a:rPr lang="zh-CN" sz="8000" dirty="0">
                <a:solidFill>
                  <a:srgbClr val="95A38A"/>
                </a:solidFill>
                <a:latin typeface="思源黑体 CN Bold" panose="020B0800000000000000" charset="-122"/>
                <a:ea typeface="思源黑体 CN Bold" panose="020B0800000000000000" charset="-122"/>
                <a:sym typeface="字魂59号-创粗黑" panose="00000500000000000000" pitchFamily="2" charset="-122"/>
              </a:rPr>
              <a:t> </a:t>
            </a:r>
            <a:r>
              <a:rPr lang="zh-CN" sz="8000" dirty="0">
                <a:solidFill>
                  <a:srgbClr val="95A38A"/>
                </a:solidFill>
                <a:latin typeface="思源黑体 CN Bold" panose="020B0800000000000000" charset="-122"/>
                <a:ea typeface="思源黑体 CN Bold" panose="020B0800000000000000" charset="-122"/>
                <a:sym typeface="字魂59号-创粗黑" panose="00000500000000000000" pitchFamily="2" charset="-122"/>
              </a:rPr>
              <a:t>大数据分析</a:t>
            </a:r>
            <a:endParaRPr lang="zh-CN" sz="8000" dirty="0">
              <a:solidFill>
                <a:srgbClr val="95A38A"/>
              </a:solidFill>
              <a:latin typeface="思源黑体 CN Bold" panose="020B0800000000000000" charset="-122"/>
              <a:ea typeface="思源黑体 CN Bold" panose="020B0800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9765" y="4757420"/>
            <a:ext cx="4084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a typeface="+mn-lt"/>
                <a:cs typeface="+mn-lt"/>
                <a:sym typeface="字魂59号-创粗黑" panose="00000500000000000000" pitchFamily="2" charset="-122"/>
              </a:rPr>
              <a:t>汇报人：邓楠</a:t>
            </a:r>
            <a:endParaRPr lang="en-US" altLang="zh-CN" sz="2000" dirty="0">
              <a:ea typeface="+mn-lt"/>
              <a:cs typeface="+mn-lt"/>
              <a:sym typeface="字魂59号-创粗黑" panose="00000500000000000000" pitchFamily="2" charset="-122"/>
            </a:endParaRPr>
          </a:p>
          <a:p>
            <a:endParaRPr lang="zh-CN" altLang="en-US" sz="2000" dirty="0">
              <a:ea typeface="+mn-lt"/>
              <a:cs typeface="+mn-lt"/>
              <a:sym typeface="字魂59号-创粗黑" panose="00000500000000000000" pitchFamily="2" charset="-122"/>
            </a:endParaRPr>
          </a:p>
          <a:p>
            <a:r>
              <a:rPr lang="zh-CN" altLang="en-US" sz="2000" dirty="0">
                <a:ea typeface="+mn-lt"/>
                <a:cs typeface="+mn-lt"/>
                <a:sym typeface="字魂59号-创粗黑" panose="00000500000000000000" pitchFamily="2" charset="-122"/>
              </a:rPr>
              <a:t>团队</a:t>
            </a:r>
            <a:r>
              <a:rPr lang="zh-CN" altLang="en-US" sz="2000" dirty="0">
                <a:ea typeface="+mn-lt"/>
                <a:cs typeface="+mn-lt"/>
                <a:sym typeface="字魂59号-创粗黑" panose="00000500000000000000" pitchFamily="2" charset="-122"/>
              </a:rPr>
              <a:t>成员：邓楠 梁静 郑玲 谭惠芳</a:t>
            </a:r>
            <a:endParaRPr lang="zh-CN" altLang="en-US" sz="2000" dirty="0"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426408">
        <p:random/>
      </p:transition>
    </mc:Choice>
    <mc:Fallback>
      <p:transition advTm="42640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A-文本框 42"/>
          <p:cNvSpPr txBox="1"/>
          <p:nvPr>
            <p:custDataLst>
              <p:tags r:id="rId1"/>
            </p:custDataLst>
          </p:nvPr>
        </p:nvSpPr>
        <p:spPr>
          <a:xfrm>
            <a:off x="2107565" y="4828540"/>
            <a:ext cx="2658745" cy="1170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字魂59号-创粗黑" panose="00000500000000000000" pitchFamily="2" charset="-122"/>
              </a:rPr>
              <a:t>   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字魂59号-创粗黑" panose="00000500000000000000" pitchFamily="2" charset="-122"/>
              </a:rPr>
              <a:t>幸福蛋糕的主要原材料为面粉，细砂糖，食用油，鸡蛋等。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632533" y="4182540"/>
            <a:ext cx="502920" cy="503555"/>
            <a:chOff x="9783" y="4485"/>
            <a:chExt cx="3354" cy="3356"/>
          </a:xfrm>
          <a:solidFill>
            <a:srgbClr val="D83056"/>
          </a:solidFill>
        </p:grpSpPr>
        <p:sp>
          <p:nvSpPr>
            <p:cNvPr id="115" name="AutoShape 11"/>
            <p:cNvSpPr/>
            <p:nvPr/>
          </p:nvSpPr>
          <p:spPr>
            <a:xfrm>
              <a:off x="9783" y="4485"/>
              <a:ext cx="3355" cy="3356"/>
            </a:xfrm>
            <a:custGeom>
              <a:avLst/>
              <a:gdLst/>
              <a:ahLst/>
              <a:cxnLst>
                <a:cxn ang="0">
                  <a:pos x="78" y="13"/>
                </a:cxn>
                <a:cxn ang="0">
                  <a:pos x="78" y="78"/>
                </a:cxn>
                <a:cxn ang="0">
                  <a:pos x="13" y="78"/>
                </a:cxn>
                <a:cxn ang="0">
                  <a:pos x="13" y="13"/>
                </a:cxn>
                <a:cxn ang="0">
                  <a:pos x="78" y="13"/>
                </a:cxn>
                <a:cxn ang="0">
                  <a:pos x="78" y="13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F6C495"/>
            </a:solidFill>
            <a:ln w="1270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6" name="AutoShape 14"/>
            <p:cNvSpPr/>
            <p:nvPr/>
          </p:nvSpPr>
          <p:spPr>
            <a:xfrm>
              <a:off x="10983" y="5673"/>
              <a:ext cx="1060" cy="104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4"/>
                </a:cxn>
                <a:cxn ang="0">
                  <a:pos x="7" y="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cubicBezTo>
                    <a:pt x="4860" y="0"/>
                    <a:pt x="0" y="4860"/>
                    <a:pt x="0" y="10800"/>
                  </a:cubicBezTo>
                  <a:cubicBezTo>
                    <a:pt x="0" y="16740"/>
                    <a:pt x="4860" y="21600"/>
                    <a:pt x="10800" y="21600"/>
                  </a:cubicBezTo>
                  <a:cubicBezTo>
                    <a:pt x="16740" y="21600"/>
                    <a:pt x="21600" y="16740"/>
                    <a:pt x="21600" y="10800"/>
                  </a:cubicBezTo>
                  <a:cubicBezTo>
                    <a:pt x="21600" y="4860"/>
                    <a:pt x="16740" y="0"/>
                    <a:pt x="10800" y="0"/>
                  </a:cubicBezTo>
                  <a:close/>
                  <a:moveTo>
                    <a:pt x="14940" y="4320"/>
                  </a:moveTo>
                  <a:cubicBezTo>
                    <a:pt x="15660" y="3780"/>
                    <a:pt x="15660" y="3780"/>
                    <a:pt x="15660" y="3780"/>
                  </a:cubicBezTo>
                  <a:cubicBezTo>
                    <a:pt x="15660" y="3780"/>
                    <a:pt x="15300" y="3060"/>
                    <a:pt x="15480" y="2520"/>
                  </a:cubicBezTo>
                  <a:cubicBezTo>
                    <a:pt x="15660" y="2520"/>
                    <a:pt x="16380" y="2880"/>
                    <a:pt x="16920" y="3600"/>
                  </a:cubicBezTo>
                  <a:cubicBezTo>
                    <a:pt x="16560" y="5220"/>
                    <a:pt x="15480" y="5040"/>
                    <a:pt x="15480" y="5040"/>
                  </a:cubicBezTo>
                  <a:cubicBezTo>
                    <a:pt x="15480" y="5040"/>
                    <a:pt x="14760" y="5040"/>
                    <a:pt x="14940" y="4320"/>
                  </a:cubicBezTo>
                  <a:close/>
                  <a:moveTo>
                    <a:pt x="8460" y="13860"/>
                  </a:moveTo>
                  <a:cubicBezTo>
                    <a:pt x="8280" y="14040"/>
                    <a:pt x="8100" y="14580"/>
                    <a:pt x="7920" y="15120"/>
                  </a:cubicBezTo>
                  <a:cubicBezTo>
                    <a:pt x="7740" y="15480"/>
                    <a:pt x="7560" y="15660"/>
                    <a:pt x="7380" y="15840"/>
                  </a:cubicBezTo>
                  <a:cubicBezTo>
                    <a:pt x="7020" y="16020"/>
                    <a:pt x="7020" y="16380"/>
                    <a:pt x="7020" y="16380"/>
                  </a:cubicBezTo>
                  <a:cubicBezTo>
                    <a:pt x="6840" y="17100"/>
                    <a:pt x="6840" y="17100"/>
                    <a:pt x="6840" y="17100"/>
                  </a:cubicBezTo>
                  <a:cubicBezTo>
                    <a:pt x="6840" y="17100"/>
                    <a:pt x="7020" y="17820"/>
                    <a:pt x="7200" y="18000"/>
                  </a:cubicBezTo>
                  <a:cubicBezTo>
                    <a:pt x="7200" y="18360"/>
                    <a:pt x="6660" y="19800"/>
                    <a:pt x="6660" y="19800"/>
                  </a:cubicBezTo>
                  <a:cubicBezTo>
                    <a:pt x="6120" y="19620"/>
                    <a:pt x="5940" y="19080"/>
                    <a:pt x="5760" y="18720"/>
                  </a:cubicBezTo>
                  <a:cubicBezTo>
                    <a:pt x="5760" y="18360"/>
                    <a:pt x="5400" y="18180"/>
                    <a:pt x="5580" y="17820"/>
                  </a:cubicBezTo>
                  <a:cubicBezTo>
                    <a:pt x="5580" y="17280"/>
                    <a:pt x="5220" y="17100"/>
                    <a:pt x="5040" y="16920"/>
                  </a:cubicBezTo>
                  <a:cubicBezTo>
                    <a:pt x="4860" y="16560"/>
                    <a:pt x="4680" y="16200"/>
                    <a:pt x="4680" y="16020"/>
                  </a:cubicBezTo>
                  <a:cubicBezTo>
                    <a:pt x="4680" y="15840"/>
                    <a:pt x="4140" y="15480"/>
                    <a:pt x="4140" y="15480"/>
                  </a:cubicBezTo>
                  <a:cubicBezTo>
                    <a:pt x="4140" y="15480"/>
                    <a:pt x="3240" y="14940"/>
                    <a:pt x="3060" y="14760"/>
                  </a:cubicBezTo>
                  <a:cubicBezTo>
                    <a:pt x="2880" y="14580"/>
                    <a:pt x="2700" y="13860"/>
                    <a:pt x="2700" y="13500"/>
                  </a:cubicBezTo>
                  <a:cubicBezTo>
                    <a:pt x="2700" y="13140"/>
                    <a:pt x="2880" y="12240"/>
                    <a:pt x="2880" y="12240"/>
                  </a:cubicBezTo>
                  <a:cubicBezTo>
                    <a:pt x="2880" y="12240"/>
                    <a:pt x="3240" y="11880"/>
                    <a:pt x="3060" y="11700"/>
                  </a:cubicBezTo>
                  <a:cubicBezTo>
                    <a:pt x="2700" y="11520"/>
                    <a:pt x="2700" y="10800"/>
                    <a:pt x="2700" y="10800"/>
                  </a:cubicBezTo>
                  <a:cubicBezTo>
                    <a:pt x="2340" y="10440"/>
                    <a:pt x="2340" y="10440"/>
                    <a:pt x="2340" y="10440"/>
                  </a:cubicBezTo>
                  <a:cubicBezTo>
                    <a:pt x="2340" y="10440"/>
                    <a:pt x="1980" y="9900"/>
                    <a:pt x="1800" y="9720"/>
                  </a:cubicBezTo>
                  <a:cubicBezTo>
                    <a:pt x="1800" y="9360"/>
                    <a:pt x="1800" y="9180"/>
                    <a:pt x="1980" y="9000"/>
                  </a:cubicBezTo>
                  <a:cubicBezTo>
                    <a:pt x="1980" y="8820"/>
                    <a:pt x="1800" y="8280"/>
                    <a:pt x="1800" y="8100"/>
                  </a:cubicBezTo>
                  <a:cubicBezTo>
                    <a:pt x="3600" y="3600"/>
                    <a:pt x="6660" y="2700"/>
                    <a:pt x="6660" y="2700"/>
                  </a:cubicBezTo>
                  <a:cubicBezTo>
                    <a:pt x="6840" y="3600"/>
                    <a:pt x="6840" y="3600"/>
                    <a:pt x="6840" y="3600"/>
                  </a:cubicBezTo>
                  <a:cubicBezTo>
                    <a:pt x="6840" y="3600"/>
                    <a:pt x="6300" y="3780"/>
                    <a:pt x="6120" y="3780"/>
                  </a:cubicBezTo>
                  <a:cubicBezTo>
                    <a:pt x="5760" y="3600"/>
                    <a:pt x="5580" y="3600"/>
                    <a:pt x="5580" y="3600"/>
                  </a:cubicBezTo>
                  <a:cubicBezTo>
                    <a:pt x="5220" y="4140"/>
                    <a:pt x="5220" y="4140"/>
                    <a:pt x="5220" y="4140"/>
                  </a:cubicBezTo>
                  <a:cubicBezTo>
                    <a:pt x="5220" y="4140"/>
                    <a:pt x="5040" y="4500"/>
                    <a:pt x="5040" y="4680"/>
                  </a:cubicBezTo>
                  <a:cubicBezTo>
                    <a:pt x="5040" y="4860"/>
                    <a:pt x="5220" y="5220"/>
                    <a:pt x="5220" y="5220"/>
                  </a:cubicBezTo>
                  <a:cubicBezTo>
                    <a:pt x="5220" y="5220"/>
                    <a:pt x="5760" y="5220"/>
                    <a:pt x="5760" y="5040"/>
                  </a:cubicBezTo>
                  <a:cubicBezTo>
                    <a:pt x="5760" y="4860"/>
                    <a:pt x="5760" y="4680"/>
                    <a:pt x="5760" y="4680"/>
                  </a:cubicBezTo>
                  <a:cubicBezTo>
                    <a:pt x="5580" y="4320"/>
                    <a:pt x="5580" y="4320"/>
                    <a:pt x="5580" y="4320"/>
                  </a:cubicBezTo>
                  <a:cubicBezTo>
                    <a:pt x="5580" y="4320"/>
                    <a:pt x="6120" y="4140"/>
                    <a:pt x="7200" y="4320"/>
                  </a:cubicBezTo>
                  <a:cubicBezTo>
                    <a:pt x="8460" y="4320"/>
                    <a:pt x="7920" y="5220"/>
                    <a:pt x="8460" y="5400"/>
                  </a:cubicBezTo>
                  <a:cubicBezTo>
                    <a:pt x="9000" y="5580"/>
                    <a:pt x="8100" y="6300"/>
                    <a:pt x="7920" y="6660"/>
                  </a:cubicBezTo>
                  <a:cubicBezTo>
                    <a:pt x="7740" y="7020"/>
                    <a:pt x="7380" y="6120"/>
                    <a:pt x="7380" y="6120"/>
                  </a:cubicBezTo>
                  <a:cubicBezTo>
                    <a:pt x="7380" y="6120"/>
                    <a:pt x="7740" y="5760"/>
                    <a:pt x="7200" y="5760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200" y="6840"/>
                    <a:pt x="7020" y="7020"/>
                  </a:cubicBezTo>
                  <a:cubicBezTo>
                    <a:pt x="7020" y="7200"/>
                    <a:pt x="7020" y="7200"/>
                    <a:pt x="6840" y="7740"/>
                  </a:cubicBezTo>
                  <a:cubicBezTo>
                    <a:pt x="6480" y="8280"/>
                    <a:pt x="6120" y="8640"/>
                    <a:pt x="6120" y="8640"/>
                  </a:cubicBezTo>
                  <a:cubicBezTo>
                    <a:pt x="6120" y="8640"/>
                    <a:pt x="5760" y="8460"/>
                    <a:pt x="5940" y="8820"/>
                  </a:cubicBezTo>
                  <a:cubicBezTo>
                    <a:pt x="6120" y="9180"/>
                    <a:pt x="5940" y="9720"/>
                    <a:pt x="5940" y="9900"/>
                  </a:cubicBezTo>
                  <a:cubicBezTo>
                    <a:pt x="5940" y="10260"/>
                    <a:pt x="5220" y="9720"/>
                    <a:pt x="5220" y="9180"/>
                  </a:cubicBezTo>
                  <a:cubicBezTo>
                    <a:pt x="5040" y="8640"/>
                    <a:pt x="4500" y="9180"/>
                    <a:pt x="4320" y="9180"/>
                  </a:cubicBezTo>
                  <a:cubicBezTo>
                    <a:pt x="4140" y="9180"/>
                    <a:pt x="3780" y="9000"/>
                    <a:pt x="3780" y="8820"/>
                  </a:cubicBezTo>
                  <a:cubicBezTo>
                    <a:pt x="3600" y="8640"/>
                    <a:pt x="2700" y="9360"/>
                    <a:pt x="2520" y="9360"/>
                  </a:cubicBezTo>
                  <a:cubicBezTo>
                    <a:pt x="2340" y="9540"/>
                    <a:pt x="2340" y="9900"/>
                    <a:pt x="2700" y="9720"/>
                  </a:cubicBezTo>
                  <a:cubicBezTo>
                    <a:pt x="3060" y="9540"/>
                    <a:pt x="3420" y="9720"/>
                    <a:pt x="3420" y="10080"/>
                  </a:cubicBezTo>
                  <a:cubicBezTo>
                    <a:pt x="3240" y="10440"/>
                    <a:pt x="2880" y="10260"/>
                    <a:pt x="2880" y="10440"/>
                  </a:cubicBezTo>
                  <a:cubicBezTo>
                    <a:pt x="3060" y="10800"/>
                    <a:pt x="3420" y="10980"/>
                    <a:pt x="3420" y="11340"/>
                  </a:cubicBezTo>
                  <a:cubicBezTo>
                    <a:pt x="3600" y="11700"/>
                    <a:pt x="4500" y="11340"/>
                    <a:pt x="4860" y="11160"/>
                  </a:cubicBezTo>
                  <a:cubicBezTo>
                    <a:pt x="5040" y="11160"/>
                    <a:pt x="5940" y="10980"/>
                    <a:pt x="5940" y="11340"/>
                  </a:cubicBezTo>
                  <a:cubicBezTo>
                    <a:pt x="6120" y="11700"/>
                    <a:pt x="7020" y="11880"/>
                    <a:pt x="7380" y="11880"/>
                  </a:cubicBezTo>
                  <a:cubicBezTo>
                    <a:pt x="7740" y="12060"/>
                    <a:pt x="8280" y="12060"/>
                    <a:pt x="8820" y="12420"/>
                  </a:cubicBezTo>
                  <a:cubicBezTo>
                    <a:pt x="9180" y="12960"/>
                    <a:pt x="8460" y="13680"/>
                    <a:pt x="8460" y="13860"/>
                  </a:cubicBezTo>
                  <a:close/>
                  <a:moveTo>
                    <a:pt x="10620" y="2520"/>
                  </a:moveTo>
                  <a:cubicBezTo>
                    <a:pt x="10440" y="3060"/>
                    <a:pt x="9720" y="3600"/>
                    <a:pt x="9900" y="3780"/>
                  </a:cubicBezTo>
                  <a:cubicBezTo>
                    <a:pt x="9900" y="3960"/>
                    <a:pt x="9900" y="4860"/>
                    <a:pt x="9180" y="4140"/>
                  </a:cubicBezTo>
                  <a:cubicBezTo>
                    <a:pt x="8460" y="3420"/>
                    <a:pt x="7740" y="3240"/>
                    <a:pt x="7920" y="2700"/>
                  </a:cubicBezTo>
                  <a:cubicBezTo>
                    <a:pt x="7920" y="2520"/>
                    <a:pt x="8640" y="2520"/>
                    <a:pt x="8640" y="2340"/>
                  </a:cubicBezTo>
                  <a:cubicBezTo>
                    <a:pt x="9540" y="1260"/>
                    <a:pt x="11160" y="1440"/>
                    <a:pt x="11340" y="1800"/>
                  </a:cubicBezTo>
                  <a:cubicBezTo>
                    <a:pt x="10980" y="2160"/>
                    <a:pt x="10620" y="1980"/>
                    <a:pt x="10620" y="2520"/>
                  </a:cubicBezTo>
                  <a:close/>
                  <a:moveTo>
                    <a:pt x="19260" y="11160"/>
                  </a:moveTo>
                  <a:cubicBezTo>
                    <a:pt x="19260" y="11160"/>
                    <a:pt x="19620" y="11700"/>
                    <a:pt x="20160" y="11700"/>
                  </a:cubicBezTo>
                  <a:cubicBezTo>
                    <a:pt x="19800" y="15660"/>
                    <a:pt x="16560" y="18360"/>
                    <a:pt x="16560" y="18360"/>
                  </a:cubicBezTo>
                  <a:cubicBezTo>
                    <a:pt x="16020" y="17820"/>
                    <a:pt x="16200" y="17280"/>
                    <a:pt x="16200" y="17280"/>
                  </a:cubicBezTo>
                  <a:cubicBezTo>
                    <a:pt x="16380" y="16560"/>
                    <a:pt x="16380" y="16560"/>
                    <a:pt x="16380" y="16560"/>
                  </a:cubicBezTo>
                  <a:cubicBezTo>
                    <a:pt x="16380" y="15300"/>
                    <a:pt x="16380" y="15300"/>
                    <a:pt x="16380" y="15300"/>
                  </a:cubicBezTo>
                  <a:cubicBezTo>
                    <a:pt x="16380" y="15300"/>
                    <a:pt x="16380" y="13860"/>
                    <a:pt x="15120" y="14580"/>
                  </a:cubicBezTo>
                  <a:cubicBezTo>
                    <a:pt x="13860" y="14940"/>
                    <a:pt x="14400" y="14940"/>
                    <a:pt x="12960" y="14940"/>
                  </a:cubicBezTo>
                  <a:cubicBezTo>
                    <a:pt x="11520" y="15120"/>
                    <a:pt x="11880" y="12060"/>
                    <a:pt x="11880" y="12060"/>
                  </a:cubicBezTo>
                  <a:cubicBezTo>
                    <a:pt x="11880" y="7740"/>
                    <a:pt x="15120" y="10980"/>
                    <a:pt x="15120" y="10980"/>
                  </a:cubicBezTo>
                  <a:cubicBezTo>
                    <a:pt x="17100" y="12420"/>
                    <a:pt x="17460" y="10080"/>
                    <a:pt x="17460" y="10080"/>
                  </a:cubicBezTo>
                  <a:cubicBezTo>
                    <a:pt x="18720" y="9540"/>
                    <a:pt x="18720" y="9540"/>
                    <a:pt x="18720" y="9540"/>
                  </a:cubicBezTo>
                  <a:cubicBezTo>
                    <a:pt x="18900" y="8820"/>
                    <a:pt x="18900" y="8820"/>
                    <a:pt x="18900" y="8820"/>
                  </a:cubicBezTo>
                  <a:cubicBezTo>
                    <a:pt x="18720" y="7920"/>
                    <a:pt x="18720" y="7920"/>
                    <a:pt x="18720" y="7920"/>
                  </a:cubicBezTo>
                  <a:cubicBezTo>
                    <a:pt x="16740" y="7020"/>
                    <a:pt x="16740" y="7020"/>
                    <a:pt x="16740" y="7020"/>
                  </a:cubicBezTo>
                  <a:cubicBezTo>
                    <a:pt x="16740" y="7020"/>
                    <a:pt x="16380" y="7740"/>
                    <a:pt x="16920" y="8640"/>
                  </a:cubicBezTo>
                  <a:cubicBezTo>
                    <a:pt x="16920" y="8640"/>
                    <a:pt x="16740" y="9540"/>
                    <a:pt x="16380" y="9360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60" y="8460"/>
                    <a:pt x="14220" y="8820"/>
                  </a:cubicBezTo>
                  <a:cubicBezTo>
                    <a:pt x="13500" y="9360"/>
                    <a:pt x="12420" y="8820"/>
                    <a:pt x="12420" y="8820"/>
                  </a:cubicBezTo>
                  <a:cubicBezTo>
                    <a:pt x="12420" y="8820"/>
                    <a:pt x="12420" y="8280"/>
                    <a:pt x="13140" y="7920"/>
                  </a:cubicBezTo>
                  <a:cubicBezTo>
                    <a:pt x="13680" y="7560"/>
                    <a:pt x="13680" y="7560"/>
                    <a:pt x="13680" y="7560"/>
                  </a:cubicBezTo>
                  <a:cubicBezTo>
                    <a:pt x="13680" y="7560"/>
                    <a:pt x="13500" y="6840"/>
                    <a:pt x="13680" y="6300"/>
                  </a:cubicBezTo>
                  <a:cubicBezTo>
                    <a:pt x="13860" y="5760"/>
                    <a:pt x="14040" y="6300"/>
                    <a:pt x="14580" y="5940"/>
                  </a:cubicBezTo>
                  <a:cubicBezTo>
                    <a:pt x="15120" y="5580"/>
                    <a:pt x="15480" y="6660"/>
                    <a:pt x="16200" y="6480"/>
                  </a:cubicBezTo>
                  <a:cubicBezTo>
                    <a:pt x="16920" y="6480"/>
                    <a:pt x="16560" y="6300"/>
                    <a:pt x="17100" y="5940"/>
                  </a:cubicBezTo>
                  <a:cubicBezTo>
                    <a:pt x="17640" y="5760"/>
                    <a:pt x="18000" y="6480"/>
                    <a:pt x="18000" y="6480"/>
                  </a:cubicBezTo>
                  <a:cubicBezTo>
                    <a:pt x="19080" y="6660"/>
                    <a:pt x="19080" y="6660"/>
                    <a:pt x="19080" y="6660"/>
                  </a:cubicBezTo>
                  <a:cubicBezTo>
                    <a:pt x="19080" y="6660"/>
                    <a:pt x="18900" y="5400"/>
                    <a:pt x="18900" y="5760"/>
                  </a:cubicBezTo>
                  <a:cubicBezTo>
                    <a:pt x="19620" y="6840"/>
                    <a:pt x="20520" y="9900"/>
                    <a:pt x="20160" y="10440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40" y="10260"/>
                    <a:pt x="18540" y="10260"/>
                    <a:pt x="18540" y="10260"/>
                  </a:cubicBezTo>
                  <a:lnTo>
                    <a:pt x="19260" y="11160"/>
                  </a:lnTo>
                  <a:close/>
                  <a:moveTo>
                    <a:pt x="19260" y="11160"/>
                  </a:moveTo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17" name="PA-文本框 6"/>
          <p:cNvSpPr txBox="1"/>
          <p:nvPr>
            <p:custDataLst>
              <p:tags r:id="rId2"/>
            </p:custDataLst>
          </p:nvPr>
        </p:nvSpPr>
        <p:spPr>
          <a:xfrm>
            <a:off x="2171065" y="4232275"/>
            <a:ext cx="25806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字魂59号-创粗黑" panose="00000500000000000000" pitchFamily="2" charset="-122"/>
              </a:rPr>
              <a:t>重要原材料采购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  <a:p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19" name="TextBox 14_1_1"/>
          <p:cNvSpPr txBox="1"/>
          <p:nvPr/>
        </p:nvSpPr>
        <p:spPr>
          <a:xfrm>
            <a:off x="1142839" y="436093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采购成本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20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21" name="组合 2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25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03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4" name="íśḷíḑè"/>
          <p:cNvGrpSpPr/>
          <p:nvPr/>
        </p:nvGrpSpPr>
        <p:grpSpPr>
          <a:xfrm>
            <a:off x="1287427" y="921912"/>
            <a:ext cx="2996640" cy="3097112"/>
            <a:chOff x="849666" y="1269514"/>
            <a:chExt cx="4597624" cy="4751774"/>
          </a:xfrm>
        </p:grpSpPr>
        <p:sp>
          <p:nvSpPr>
            <p:cNvPr id="2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rgbClr val="95A38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isľiḋé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rgbClr val="95A38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rgbClr val="95A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rgbClr val="6A5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rgbClr val="95A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rgbClr val="6A5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2" name="iS1íḑé"/>
            <p:cNvGrpSpPr/>
            <p:nvPr/>
          </p:nvGrpSpPr>
          <p:grpSpPr>
            <a:xfrm rot="18972328" flipH="1">
              <a:off x="1710884" y="1269514"/>
              <a:ext cx="907690" cy="2899257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i$lïḑê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95A3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7B3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îṡľidé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rgbClr val="95A3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îs1îḑe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rgbClr val="6A52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7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38238" y="4167300"/>
            <a:ext cx="502920" cy="503555"/>
            <a:chOff x="9783" y="4485"/>
            <a:chExt cx="3354" cy="3356"/>
          </a:xfrm>
          <a:solidFill>
            <a:srgbClr val="D83056"/>
          </a:solidFill>
        </p:grpSpPr>
        <p:sp>
          <p:nvSpPr>
            <p:cNvPr id="26" name="AutoShape 11"/>
            <p:cNvSpPr/>
            <p:nvPr/>
          </p:nvSpPr>
          <p:spPr>
            <a:xfrm>
              <a:off x="9783" y="4485"/>
              <a:ext cx="3355" cy="3356"/>
            </a:xfrm>
            <a:custGeom>
              <a:avLst/>
              <a:gdLst/>
              <a:ahLst/>
              <a:cxnLst>
                <a:cxn ang="0">
                  <a:pos x="78" y="13"/>
                </a:cxn>
                <a:cxn ang="0">
                  <a:pos x="78" y="78"/>
                </a:cxn>
                <a:cxn ang="0">
                  <a:pos x="13" y="78"/>
                </a:cxn>
                <a:cxn ang="0">
                  <a:pos x="13" y="13"/>
                </a:cxn>
                <a:cxn ang="0">
                  <a:pos x="78" y="13"/>
                </a:cxn>
                <a:cxn ang="0">
                  <a:pos x="78" y="13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F6C495"/>
            </a:solidFill>
            <a:ln w="127000">
              <a:noFill/>
            </a:ln>
          </p:spPr>
          <p:txBody>
            <a:bodyPr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AutoShape 14"/>
            <p:cNvSpPr/>
            <p:nvPr/>
          </p:nvSpPr>
          <p:spPr>
            <a:xfrm>
              <a:off x="10983" y="5673"/>
              <a:ext cx="1060" cy="104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4"/>
                </a:cxn>
                <a:cxn ang="0">
                  <a:pos x="7" y="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cubicBezTo>
                    <a:pt x="4860" y="0"/>
                    <a:pt x="0" y="4860"/>
                    <a:pt x="0" y="10800"/>
                  </a:cubicBezTo>
                  <a:cubicBezTo>
                    <a:pt x="0" y="16740"/>
                    <a:pt x="4860" y="21600"/>
                    <a:pt x="10800" y="21600"/>
                  </a:cubicBezTo>
                  <a:cubicBezTo>
                    <a:pt x="16740" y="21600"/>
                    <a:pt x="21600" y="16740"/>
                    <a:pt x="21600" y="10800"/>
                  </a:cubicBezTo>
                  <a:cubicBezTo>
                    <a:pt x="21600" y="4860"/>
                    <a:pt x="16740" y="0"/>
                    <a:pt x="10800" y="0"/>
                  </a:cubicBezTo>
                  <a:close/>
                  <a:moveTo>
                    <a:pt x="14940" y="4320"/>
                  </a:moveTo>
                  <a:cubicBezTo>
                    <a:pt x="15660" y="3780"/>
                    <a:pt x="15660" y="3780"/>
                    <a:pt x="15660" y="3780"/>
                  </a:cubicBezTo>
                  <a:cubicBezTo>
                    <a:pt x="15660" y="3780"/>
                    <a:pt x="15300" y="3060"/>
                    <a:pt x="15480" y="2520"/>
                  </a:cubicBezTo>
                  <a:cubicBezTo>
                    <a:pt x="15660" y="2520"/>
                    <a:pt x="16380" y="2880"/>
                    <a:pt x="16920" y="3600"/>
                  </a:cubicBezTo>
                  <a:cubicBezTo>
                    <a:pt x="16560" y="5220"/>
                    <a:pt x="15480" y="5040"/>
                    <a:pt x="15480" y="5040"/>
                  </a:cubicBezTo>
                  <a:cubicBezTo>
                    <a:pt x="15480" y="5040"/>
                    <a:pt x="14760" y="5040"/>
                    <a:pt x="14940" y="4320"/>
                  </a:cubicBezTo>
                  <a:close/>
                  <a:moveTo>
                    <a:pt x="8460" y="13860"/>
                  </a:moveTo>
                  <a:cubicBezTo>
                    <a:pt x="8280" y="14040"/>
                    <a:pt x="8100" y="14580"/>
                    <a:pt x="7920" y="15120"/>
                  </a:cubicBezTo>
                  <a:cubicBezTo>
                    <a:pt x="7740" y="15480"/>
                    <a:pt x="7560" y="15660"/>
                    <a:pt x="7380" y="15840"/>
                  </a:cubicBezTo>
                  <a:cubicBezTo>
                    <a:pt x="7020" y="16020"/>
                    <a:pt x="7020" y="16380"/>
                    <a:pt x="7020" y="16380"/>
                  </a:cubicBezTo>
                  <a:cubicBezTo>
                    <a:pt x="6840" y="17100"/>
                    <a:pt x="6840" y="17100"/>
                    <a:pt x="6840" y="17100"/>
                  </a:cubicBezTo>
                  <a:cubicBezTo>
                    <a:pt x="6840" y="17100"/>
                    <a:pt x="7020" y="17820"/>
                    <a:pt x="7200" y="18000"/>
                  </a:cubicBezTo>
                  <a:cubicBezTo>
                    <a:pt x="7200" y="18360"/>
                    <a:pt x="6660" y="19800"/>
                    <a:pt x="6660" y="19800"/>
                  </a:cubicBezTo>
                  <a:cubicBezTo>
                    <a:pt x="6120" y="19620"/>
                    <a:pt x="5940" y="19080"/>
                    <a:pt x="5760" y="18720"/>
                  </a:cubicBezTo>
                  <a:cubicBezTo>
                    <a:pt x="5760" y="18360"/>
                    <a:pt x="5400" y="18180"/>
                    <a:pt x="5580" y="17820"/>
                  </a:cubicBezTo>
                  <a:cubicBezTo>
                    <a:pt x="5580" y="17280"/>
                    <a:pt x="5220" y="17100"/>
                    <a:pt x="5040" y="16920"/>
                  </a:cubicBezTo>
                  <a:cubicBezTo>
                    <a:pt x="4860" y="16560"/>
                    <a:pt x="4680" y="16200"/>
                    <a:pt x="4680" y="16020"/>
                  </a:cubicBezTo>
                  <a:cubicBezTo>
                    <a:pt x="4680" y="15840"/>
                    <a:pt x="4140" y="15480"/>
                    <a:pt x="4140" y="15480"/>
                  </a:cubicBezTo>
                  <a:cubicBezTo>
                    <a:pt x="4140" y="15480"/>
                    <a:pt x="3240" y="14940"/>
                    <a:pt x="3060" y="14760"/>
                  </a:cubicBezTo>
                  <a:cubicBezTo>
                    <a:pt x="2880" y="14580"/>
                    <a:pt x="2700" y="13860"/>
                    <a:pt x="2700" y="13500"/>
                  </a:cubicBezTo>
                  <a:cubicBezTo>
                    <a:pt x="2700" y="13140"/>
                    <a:pt x="2880" y="12240"/>
                    <a:pt x="2880" y="12240"/>
                  </a:cubicBezTo>
                  <a:cubicBezTo>
                    <a:pt x="2880" y="12240"/>
                    <a:pt x="3240" y="11880"/>
                    <a:pt x="3060" y="11700"/>
                  </a:cubicBezTo>
                  <a:cubicBezTo>
                    <a:pt x="2700" y="11520"/>
                    <a:pt x="2700" y="10800"/>
                    <a:pt x="2700" y="10800"/>
                  </a:cubicBezTo>
                  <a:cubicBezTo>
                    <a:pt x="2340" y="10440"/>
                    <a:pt x="2340" y="10440"/>
                    <a:pt x="2340" y="10440"/>
                  </a:cubicBezTo>
                  <a:cubicBezTo>
                    <a:pt x="2340" y="10440"/>
                    <a:pt x="1980" y="9900"/>
                    <a:pt x="1800" y="9720"/>
                  </a:cubicBezTo>
                  <a:cubicBezTo>
                    <a:pt x="1800" y="9360"/>
                    <a:pt x="1800" y="9180"/>
                    <a:pt x="1980" y="9000"/>
                  </a:cubicBezTo>
                  <a:cubicBezTo>
                    <a:pt x="1980" y="8820"/>
                    <a:pt x="1800" y="8280"/>
                    <a:pt x="1800" y="8100"/>
                  </a:cubicBezTo>
                  <a:cubicBezTo>
                    <a:pt x="3600" y="3600"/>
                    <a:pt x="6660" y="2700"/>
                    <a:pt x="6660" y="2700"/>
                  </a:cubicBezTo>
                  <a:cubicBezTo>
                    <a:pt x="6840" y="3600"/>
                    <a:pt x="6840" y="3600"/>
                    <a:pt x="6840" y="3600"/>
                  </a:cubicBezTo>
                  <a:cubicBezTo>
                    <a:pt x="6840" y="3600"/>
                    <a:pt x="6300" y="3780"/>
                    <a:pt x="6120" y="3780"/>
                  </a:cubicBezTo>
                  <a:cubicBezTo>
                    <a:pt x="5760" y="3600"/>
                    <a:pt x="5580" y="3600"/>
                    <a:pt x="5580" y="3600"/>
                  </a:cubicBezTo>
                  <a:cubicBezTo>
                    <a:pt x="5220" y="4140"/>
                    <a:pt x="5220" y="4140"/>
                    <a:pt x="5220" y="4140"/>
                  </a:cubicBezTo>
                  <a:cubicBezTo>
                    <a:pt x="5220" y="4140"/>
                    <a:pt x="5040" y="4500"/>
                    <a:pt x="5040" y="4680"/>
                  </a:cubicBezTo>
                  <a:cubicBezTo>
                    <a:pt x="5040" y="4860"/>
                    <a:pt x="5220" y="5220"/>
                    <a:pt x="5220" y="5220"/>
                  </a:cubicBezTo>
                  <a:cubicBezTo>
                    <a:pt x="5220" y="5220"/>
                    <a:pt x="5760" y="5220"/>
                    <a:pt x="5760" y="5040"/>
                  </a:cubicBezTo>
                  <a:cubicBezTo>
                    <a:pt x="5760" y="4860"/>
                    <a:pt x="5760" y="4680"/>
                    <a:pt x="5760" y="4680"/>
                  </a:cubicBezTo>
                  <a:cubicBezTo>
                    <a:pt x="5580" y="4320"/>
                    <a:pt x="5580" y="4320"/>
                    <a:pt x="5580" y="4320"/>
                  </a:cubicBezTo>
                  <a:cubicBezTo>
                    <a:pt x="5580" y="4320"/>
                    <a:pt x="6120" y="4140"/>
                    <a:pt x="7200" y="4320"/>
                  </a:cubicBezTo>
                  <a:cubicBezTo>
                    <a:pt x="8460" y="4320"/>
                    <a:pt x="7920" y="5220"/>
                    <a:pt x="8460" y="5400"/>
                  </a:cubicBezTo>
                  <a:cubicBezTo>
                    <a:pt x="9000" y="5580"/>
                    <a:pt x="8100" y="6300"/>
                    <a:pt x="7920" y="6660"/>
                  </a:cubicBezTo>
                  <a:cubicBezTo>
                    <a:pt x="7740" y="7020"/>
                    <a:pt x="7380" y="6120"/>
                    <a:pt x="7380" y="6120"/>
                  </a:cubicBezTo>
                  <a:cubicBezTo>
                    <a:pt x="7380" y="6120"/>
                    <a:pt x="7740" y="5760"/>
                    <a:pt x="7200" y="5760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200" y="6840"/>
                    <a:pt x="7020" y="7020"/>
                  </a:cubicBezTo>
                  <a:cubicBezTo>
                    <a:pt x="7020" y="7200"/>
                    <a:pt x="7020" y="7200"/>
                    <a:pt x="6840" y="7740"/>
                  </a:cubicBezTo>
                  <a:cubicBezTo>
                    <a:pt x="6480" y="8280"/>
                    <a:pt x="6120" y="8640"/>
                    <a:pt x="6120" y="8640"/>
                  </a:cubicBezTo>
                  <a:cubicBezTo>
                    <a:pt x="6120" y="8640"/>
                    <a:pt x="5760" y="8460"/>
                    <a:pt x="5940" y="8820"/>
                  </a:cubicBezTo>
                  <a:cubicBezTo>
                    <a:pt x="6120" y="9180"/>
                    <a:pt x="5940" y="9720"/>
                    <a:pt x="5940" y="9900"/>
                  </a:cubicBezTo>
                  <a:cubicBezTo>
                    <a:pt x="5940" y="10260"/>
                    <a:pt x="5220" y="9720"/>
                    <a:pt x="5220" y="9180"/>
                  </a:cubicBezTo>
                  <a:cubicBezTo>
                    <a:pt x="5040" y="8640"/>
                    <a:pt x="4500" y="9180"/>
                    <a:pt x="4320" y="9180"/>
                  </a:cubicBezTo>
                  <a:cubicBezTo>
                    <a:pt x="4140" y="9180"/>
                    <a:pt x="3780" y="9000"/>
                    <a:pt x="3780" y="8820"/>
                  </a:cubicBezTo>
                  <a:cubicBezTo>
                    <a:pt x="3600" y="8640"/>
                    <a:pt x="2700" y="9360"/>
                    <a:pt x="2520" y="9360"/>
                  </a:cubicBezTo>
                  <a:cubicBezTo>
                    <a:pt x="2340" y="9540"/>
                    <a:pt x="2340" y="9900"/>
                    <a:pt x="2700" y="9720"/>
                  </a:cubicBezTo>
                  <a:cubicBezTo>
                    <a:pt x="3060" y="9540"/>
                    <a:pt x="3420" y="9720"/>
                    <a:pt x="3420" y="10080"/>
                  </a:cubicBezTo>
                  <a:cubicBezTo>
                    <a:pt x="3240" y="10440"/>
                    <a:pt x="2880" y="10260"/>
                    <a:pt x="2880" y="10440"/>
                  </a:cubicBezTo>
                  <a:cubicBezTo>
                    <a:pt x="3060" y="10800"/>
                    <a:pt x="3420" y="10980"/>
                    <a:pt x="3420" y="11340"/>
                  </a:cubicBezTo>
                  <a:cubicBezTo>
                    <a:pt x="3600" y="11700"/>
                    <a:pt x="4500" y="11340"/>
                    <a:pt x="4860" y="11160"/>
                  </a:cubicBezTo>
                  <a:cubicBezTo>
                    <a:pt x="5040" y="11160"/>
                    <a:pt x="5940" y="10980"/>
                    <a:pt x="5940" y="11340"/>
                  </a:cubicBezTo>
                  <a:cubicBezTo>
                    <a:pt x="6120" y="11700"/>
                    <a:pt x="7020" y="11880"/>
                    <a:pt x="7380" y="11880"/>
                  </a:cubicBezTo>
                  <a:cubicBezTo>
                    <a:pt x="7740" y="12060"/>
                    <a:pt x="8280" y="12060"/>
                    <a:pt x="8820" y="12420"/>
                  </a:cubicBezTo>
                  <a:cubicBezTo>
                    <a:pt x="9180" y="12960"/>
                    <a:pt x="8460" y="13680"/>
                    <a:pt x="8460" y="13860"/>
                  </a:cubicBezTo>
                  <a:close/>
                  <a:moveTo>
                    <a:pt x="10620" y="2520"/>
                  </a:moveTo>
                  <a:cubicBezTo>
                    <a:pt x="10440" y="3060"/>
                    <a:pt x="9720" y="3600"/>
                    <a:pt x="9900" y="3780"/>
                  </a:cubicBezTo>
                  <a:cubicBezTo>
                    <a:pt x="9900" y="3960"/>
                    <a:pt x="9900" y="4860"/>
                    <a:pt x="9180" y="4140"/>
                  </a:cubicBezTo>
                  <a:cubicBezTo>
                    <a:pt x="8460" y="3420"/>
                    <a:pt x="7740" y="3240"/>
                    <a:pt x="7920" y="2700"/>
                  </a:cubicBezTo>
                  <a:cubicBezTo>
                    <a:pt x="7920" y="2520"/>
                    <a:pt x="8640" y="2520"/>
                    <a:pt x="8640" y="2340"/>
                  </a:cubicBezTo>
                  <a:cubicBezTo>
                    <a:pt x="9540" y="1260"/>
                    <a:pt x="11160" y="1440"/>
                    <a:pt x="11340" y="1800"/>
                  </a:cubicBezTo>
                  <a:cubicBezTo>
                    <a:pt x="10980" y="2160"/>
                    <a:pt x="10620" y="1980"/>
                    <a:pt x="10620" y="2520"/>
                  </a:cubicBezTo>
                  <a:close/>
                  <a:moveTo>
                    <a:pt x="19260" y="11160"/>
                  </a:moveTo>
                  <a:cubicBezTo>
                    <a:pt x="19260" y="11160"/>
                    <a:pt x="19620" y="11700"/>
                    <a:pt x="20160" y="11700"/>
                  </a:cubicBezTo>
                  <a:cubicBezTo>
                    <a:pt x="19800" y="15660"/>
                    <a:pt x="16560" y="18360"/>
                    <a:pt x="16560" y="18360"/>
                  </a:cubicBezTo>
                  <a:cubicBezTo>
                    <a:pt x="16020" y="17820"/>
                    <a:pt x="16200" y="17280"/>
                    <a:pt x="16200" y="17280"/>
                  </a:cubicBezTo>
                  <a:cubicBezTo>
                    <a:pt x="16380" y="16560"/>
                    <a:pt x="16380" y="16560"/>
                    <a:pt x="16380" y="16560"/>
                  </a:cubicBezTo>
                  <a:cubicBezTo>
                    <a:pt x="16380" y="15300"/>
                    <a:pt x="16380" y="15300"/>
                    <a:pt x="16380" y="15300"/>
                  </a:cubicBezTo>
                  <a:cubicBezTo>
                    <a:pt x="16380" y="15300"/>
                    <a:pt x="16380" y="13860"/>
                    <a:pt x="15120" y="14580"/>
                  </a:cubicBezTo>
                  <a:cubicBezTo>
                    <a:pt x="13860" y="14940"/>
                    <a:pt x="14400" y="14940"/>
                    <a:pt x="12960" y="14940"/>
                  </a:cubicBezTo>
                  <a:cubicBezTo>
                    <a:pt x="11520" y="15120"/>
                    <a:pt x="11880" y="12060"/>
                    <a:pt x="11880" y="12060"/>
                  </a:cubicBezTo>
                  <a:cubicBezTo>
                    <a:pt x="11880" y="7740"/>
                    <a:pt x="15120" y="10980"/>
                    <a:pt x="15120" y="10980"/>
                  </a:cubicBezTo>
                  <a:cubicBezTo>
                    <a:pt x="17100" y="12420"/>
                    <a:pt x="17460" y="10080"/>
                    <a:pt x="17460" y="10080"/>
                  </a:cubicBezTo>
                  <a:cubicBezTo>
                    <a:pt x="18720" y="9540"/>
                    <a:pt x="18720" y="9540"/>
                    <a:pt x="18720" y="9540"/>
                  </a:cubicBezTo>
                  <a:cubicBezTo>
                    <a:pt x="18900" y="8820"/>
                    <a:pt x="18900" y="8820"/>
                    <a:pt x="18900" y="8820"/>
                  </a:cubicBezTo>
                  <a:cubicBezTo>
                    <a:pt x="18720" y="7920"/>
                    <a:pt x="18720" y="7920"/>
                    <a:pt x="18720" y="7920"/>
                  </a:cubicBezTo>
                  <a:cubicBezTo>
                    <a:pt x="16740" y="7020"/>
                    <a:pt x="16740" y="7020"/>
                    <a:pt x="16740" y="7020"/>
                  </a:cubicBezTo>
                  <a:cubicBezTo>
                    <a:pt x="16740" y="7020"/>
                    <a:pt x="16380" y="7740"/>
                    <a:pt x="16920" y="8640"/>
                  </a:cubicBezTo>
                  <a:cubicBezTo>
                    <a:pt x="16920" y="8640"/>
                    <a:pt x="16740" y="9540"/>
                    <a:pt x="16380" y="9360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60" y="8460"/>
                    <a:pt x="14220" y="8820"/>
                  </a:cubicBezTo>
                  <a:cubicBezTo>
                    <a:pt x="13500" y="9360"/>
                    <a:pt x="12420" y="8820"/>
                    <a:pt x="12420" y="8820"/>
                  </a:cubicBezTo>
                  <a:cubicBezTo>
                    <a:pt x="12420" y="8820"/>
                    <a:pt x="12420" y="8280"/>
                    <a:pt x="13140" y="7920"/>
                  </a:cubicBezTo>
                  <a:cubicBezTo>
                    <a:pt x="13680" y="7560"/>
                    <a:pt x="13680" y="7560"/>
                    <a:pt x="13680" y="7560"/>
                  </a:cubicBezTo>
                  <a:cubicBezTo>
                    <a:pt x="13680" y="7560"/>
                    <a:pt x="13500" y="6840"/>
                    <a:pt x="13680" y="6300"/>
                  </a:cubicBezTo>
                  <a:cubicBezTo>
                    <a:pt x="13860" y="5760"/>
                    <a:pt x="14040" y="6300"/>
                    <a:pt x="14580" y="5940"/>
                  </a:cubicBezTo>
                  <a:cubicBezTo>
                    <a:pt x="15120" y="5580"/>
                    <a:pt x="15480" y="6660"/>
                    <a:pt x="16200" y="6480"/>
                  </a:cubicBezTo>
                  <a:cubicBezTo>
                    <a:pt x="16920" y="6480"/>
                    <a:pt x="16560" y="6300"/>
                    <a:pt x="17100" y="5940"/>
                  </a:cubicBezTo>
                  <a:cubicBezTo>
                    <a:pt x="17640" y="5760"/>
                    <a:pt x="18000" y="6480"/>
                    <a:pt x="18000" y="6480"/>
                  </a:cubicBezTo>
                  <a:cubicBezTo>
                    <a:pt x="19080" y="6660"/>
                    <a:pt x="19080" y="6660"/>
                    <a:pt x="19080" y="6660"/>
                  </a:cubicBezTo>
                  <a:cubicBezTo>
                    <a:pt x="19080" y="6660"/>
                    <a:pt x="18900" y="5400"/>
                    <a:pt x="18900" y="5760"/>
                  </a:cubicBezTo>
                  <a:cubicBezTo>
                    <a:pt x="19620" y="6840"/>
                    <a:pt x="20520" y="9900"/>
                    <a:pt x="20160" y="10440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40" y="10260"/>
                    <a:pt x="18540" y="10260"/>
                    <a:pt x="18540" y="10260"/>
                  </a:cubicBezTo>
                  <a:lnTo>
                    <a:pt x="19260" y="11160"/>
                  </a:lnTo>
                  <a:close/>
                  <a:moveTo>
                    <a:pt x="19260" y="11160"/>
                  </a:moveTo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8" name="PA-文本框 6"/>
          <p:cNvSpPr txBox="1"/>
          <p:nvPr>
            <p:custDataLst>
              <p:tags r:id="rId3"/>
            </p:custDataLst>
          </p:nvPr>
        </p:nvSpPr>
        <p:spPr>
          <a:xfrm>
            <a:off x="7167245" y="4232910"/>
            <a:ext cx="2618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字魂59号-创粗黑" panose="00000500000000000000" pitchFamily="2" charset="-122"/>
              </a:rPr>
              <a:t>市场价格偏离度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29" name="PA-文本框 42"/>
          <p:cNvSpPr txBox="1"/>
          <p:nvPr>
            <p:custDataLst>
              <p:tags r:id="rId4"/>
            </p:custDataLst>
          </p:nvPr>
        </p:nvSpPr>
        <p:spPr>
          <a:xfrm>
            <a:off x="6976692" y="4828312"/>
            <a:ext cx="3315711" cy="1529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字魂59号-创粗黑" panose="00000500000000000000" pitchFamily="2" charset="-122"/>
              </a:rPr>
              <a:t>    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字魂59号-创粗黑" panose="00000500000000000000" pitchFamily="2" charset="-122"/>
              </a:rPr>
              <a:t>国家对此类商品的生产和价格变动非常重视，近年来价格较为稳定，未出现大幅波动情况。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795" y="226695"/>
            <a:ext cx="6128385" cy="394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410" y="1414145"/>
            <a:ext cx="5967095" cy="4606925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5600065" y="1713865"/>
            <a:ext cx="6086475" cy="4167151"/>
            <a:chOff x="6266116" y="2346055"/>
            <a:chExt cx="4765316" cy="1555398"/>
          </a:xfrm>
        </p:grpSpPr>
        <p:sp>
          <p:nvSpPr>
            <p:cNvPr id="35" name="圆角矩形 34"/>
            <p:cNvSpPr/>
            <p:nvPr/>
          </p:nvSpPr>
          <p:spPr>
            <a:xfrm>
              <a:off x="6266116" y="2346055"/>
              <a:ext cx="4765316" cy="1414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83104" y="2367523"/>
              <a:ext cx="4163748" cy="1533930"/>
              <a:chOff x="2414265" y="2197534"/>
              <a:chExt cx="4163748" cy="1533930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3144594" y="2197534"/>
                <a:ext cx="2451515" cy="19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lt"/>
                    <a:cs typeface="+mn-ea"/>
                    <a:sym typeface="字魂59号-创粗黑" panose="00000500000000000000" pitchFamily="2" charset="-122"/>
                  </a:rPr>
                  <a:t>供应商及时交付率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414265" y="2332872"/>
                <a:ext cx="4163748" cy="139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fontAlgn="auto">
                  <a:lnSpc>
                    <a:spcPct val="200000"/>
                  </a:lnSpc>
                </a:pP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  </a:t>
                </a: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在交付及时性方面</a:t>
                </a: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，</a:t>
                </a: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汇利食品</a:t>
                </a: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有限公司</a:t>
                </a: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表现</a:t>
                </a: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较</a:t>
                </a: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差，时间主要集中在 2018--2019年度，尤其是2018年8月订单延迟率最高，可以看到2019 </a:t>
                </a:r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，</a:t>
                </a: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2020年度已逐步好转。52%的延期订单延期天数未超过 5天。</a:t>
                </a:r>
                <a:endPara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2" name="TextBox 14_1_1"/>
          <p:cNvSpPr txBox="1"/>
          <p:nvPr/>
        </p:nvSpPr>
        <p:spPr>
          <a:xfrm>
            <a:off x="1142839" y="436093"/>
            <a:ext cx="2011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采购执行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  <a:p>
            <a:endParaRPr lang="en-US" altLang="zh-CN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43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44" name="组合 43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C1C8D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63" name="矩形: 圆角 62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64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03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3560" y="12452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供应商及时交付率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170" y="1764665"/>
            <a:ext cx="5379720" cy="3792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组合 59"/>
          <p:cNvGrpSpPr/>
          <p:nvPr/>
        </p:nvGrpSpPr>
        <p:grpSpPr>
          <a:xfrm>
            <a:off x="5586095" y="1597660"/>
            <a:ext cx="6433185" cy="4566739"/>
            <a:chOff x="6260647" y="2348662"/>
            <a:chExt cx="4765316" cy="1639186"/>
          </a:xfrm>
        </p:grpSpPr>
        <p:sp>
          <p:nvSpPr>
            <p:cNvPr id="35" name="圆角矩形 34"/>
            <p:cNvSpPr/>
            <p:nvPr/>
          </p:nvSpPr>
          <p:spPr>
            <a:xfrm>
              <a:off x="6260647" y="2348662"/>
              <a:ext cx="4765316" cy="1414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607490" y="2367523"/>
              <a:ext cx="4005650" cy="1620325"/>
              <a:chOff x="2238651" y="2197534"/>
              <a:chExt cx="4005650" cy="1620325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3144594" y="2197534"/>
                <a:ext cx="2451515" cy="18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lt"/>
                    <a:cs typeface="+mn-ea"/>
                    <a:sym typeface="字魂59号-创粗黑" panose="00000500000000000000" pitchFamily="2" charset="-122"/>
                  </a:rPr>
                  <a:t>供应商质量合格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lt"/>
                    <a:cs typeface="+mn-ea"/>
                    <a:sym typeface="字魂59号-创粗黑" panose="00000500000000000000" pitchFamily="2" charset="-122"/>
                  </a:rPr>
                  <a:t>率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238651" y="2395320"/>
                <a:ext cx="4005650" cy="142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 fontAlgn="auto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  </a:t>
                </a:r>
                <a:r>
                  <a:rPr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在质量合格率方面，各年度产品质量合格率总体在 99%以上。</a:t>
                </a:r>
                <a:r>
                  <a:rPr 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但是</a:t>
                </a:r>
                <a:r>
                  <a:rPr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对比发现，亿华粮食加工品有限公司、佳享华贸易有限公司、新盛蛋制品有限公司表现略差，未达 99%</a:t>
                </a:r>
                <a:r>
                  <a:rPr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  <a:sym typeface="字魂59号-创粗黑" panose="00000500000000000000" pitchFamily="2" charset="-122"/>
                  </a:rPr>
                  <a:t>。</a:t>
                </a:r>
                <a:endPara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2" name="TextBox 14_1_1"/>
          <p:cNvSpPr txBox="1"/>
          <p:nvPr/>
        </p:nvSpPr>
        <p:spPr>
          <a:xfrm>
            <a:off x="1142839" y="436093"/>
            <a:ext cx="2011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采购执行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  <a:p>
            <a:endParaRPr lang="en-US" altLang="zh-CN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43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44" name="组合 43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C1C8D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63" name="矩形: 圆角 62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64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03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4_1_1"/>
          <p:cNvSpPr txBox="1"/>
          <p:nvPr/>
        </p:nvSpPr>
        <p:spPr>
          <a:xfrm>
            <a:off x="1142839" y="436093"/>
            <a:ext cx="3154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采购主题总结   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9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1" name="组合 3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33" name="矩形: 圆角 3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95A38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35" name="TextBox 14_1_2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03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30" name="3"/>
          <p:cNvGrpSpPr/>
          <p:nvPr>
            <p:custDataLst>
              <p:tags r:id="rId1"/>
            </p:custDataLst>
          </p:nvPr>
        </p:nvGrpSpPr>
        <p:grpSpPr>
          <a:xfrm>
            <a:off x="1772989" y="3590775"/>
            <a:ext cx="6736113" cy="788670"/>
            <a:chOff x="3667194" y="3342061"/>
            <a:chExt cx="6736113" cy="788670"/>
          </a:xfrm>
        </p:grpSpPr>
        <p:sp>
          <p:nvSpPr>
            <p:cNvPr id="13" name="Freeform: Shape 25"/>
            <p:cNvSpPr/>
            <p:nvPr/>
          </p:nvSpPr>
          <p:spPr>
            <a:xfrm>
              <a:off x="3667194" y="3342061"/>
              <a:ext cx="1154172" cy="76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7"/>
                  </a:lnTo>
                  <a:lnTo>
                    <a:pt x="0" y="1282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7"/>
                  </a:lnTo>
                </a:path>
              </a:pathLst>
            </a:custGeom>
            <a:solidFill>
              <a:srgbClr val="E3CAB4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16" name="Freeform: Shape 26"/>
            <p:cNvSpPr/>
            <p:nvPr/>
          </p:nvSpPr>
          <p:spPr>
            <a:xfrm>
              <a:off x="3818348" y="3450549"/>
              <a:ext cx="230888" cy="23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extrusionOk="0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17" name="Arrow: Right 35"/>
            <p:cNvSpPr/>
            <p:nvPr/>
          </p:nvSpPr>
          <p:spPr>
            <a:xfrm rot="5400000">
              <a:off x="4556902" y="3693498"/>
              <a:ext cx="268355" cy="268355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6" name="Rectangle 45"/>
            <p:cNvSpPr/>
            <p:nvPr/>
          </p:nvSpPr>
          <p:spPr>
            <a:xfrm>
              <a:off x="4788637" y="3617016"/>
              <a:ext cx="5614670" cy="513715"/>
            </a:xfrm>
            <a:prstGeom prst="rect">
              <a:avLst/>
            </a:prstGeom>
          </p:spPr>
          <p:txBody>
            <a:bodyPr wrap="square">
              <a:normAutofit/>
            </a:bodyPr>
            <a:p>
              <a:pPr defTabSz="815340">
                <a:lnSpc>
                  <a:spcPts val="1500"/>
                </a:lnSpc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存在问题及建议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4" name="2"/>
          <p:cNvGrpSpPr/>
          <p:nvPr>
            <p:custDataLst>
              <p:tags r:id="rId2"/>
            </p:custDataLst>
          </p:nvPr>
        </p:nvGrpSpPr>
        <p:grpSpPr>
          <a:xfrm>
            <a:off x="2894212" y="1683219"/>
            <a:ext cx="6890033" cy="1806575"/>
            <a:chOff x="4685547" y="2234605"/>
            <a:chExt cx="6890032" cy="1806575"/>
          </a:xfrm>
        </p:grpSpPr>
        <p:sp>
          <p:nvSpPr>
            <p:cNvPr id="22" name="Freeform: Shape 32"/>
            <p:cNvSpPr/>
            <p:nvPr/>
          </p:nvSpPr>
          <p:spPr>
            <a:xfrm>
              <a:off x="4685547" y="2800495"/>
              <a:ext cx="177956" cy="23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8" h="21164" extrusionOk="0">
                  <a:moveTo>
                    <a:pt x="13691" y="4182"/>
                  </a:moveTo>
                  <a:cubicBezTo>
                    <a:pt x="12508" y="3546"/>
                    <a:pt x="11931" y="2543"/>
                    <a:pt x="12404" y="1937"/>
                  </a:cubicBezTo>
                  <a:cubicBezTo>
                    <a:pt x="12876" y="1334"/>
                    <a:pt x="14218" y="1362"/>
                    <a:pt x="15398" y="1998"/>
                  </a:cubicBezTo>
                  <a:cubicBezTo>
                    <a:pt x="16583" y="2634"/>
                    <a:pt x="17155" y="3639"/>
                    <a:pt x="16684" y="4242"/>
                  </a:cubicBezTo>
                  <a:cubicBezTo>
                    <a:pt x="16213" y="4845"/>
                    <a:pt x="14874" y="4818"/>
                    <a:pt x="13691" y="4182"/>
                  </a:cubicBezTo>
                  <a:close/>
                  <a:moveTo>
                    <a:pt x="14777" y="15159"/>
                  </a:moveTo>
                  <a:cubicBezTo>
                    <a:pt x="14795" y="15127"/>
                    <a:pt x="14807" y="15091"/>
                    <a:pt x="14825" y="15057"/>
                  </a:cubicBezTo>
                  <a:cubicBezTo>
                    <a:pt x="14896" y="14928"/>
                    <a:pt x="14958" y="14799"/>
                    <a:pt x="15009" y="14664"/>
                  </a:cubicBezTo>
                  <a:cubicBezTo>
                    <a:pt x="15017" y="14639"/>
                    <a:pt x="15021" y="14615"/>
                    <a:pt x="15030" y="14593"/>
                  </a:cubicBezTo>
                  <a:cubicBezTo>
                    <a:pt x="15082" y="14443"/>
                    <a:pt x="15126" y="14295"/>
                    <a:pt x="15161" y="14143"/>
                  </a:cubicBezTo>
                  <a:cubicBezTo>
                    <a:pt x="15161" y="14136"/>
                    <a:pt x="15161" y="14130"/>
                    <a:pt x="15161" y="14120"/>
                  </a:cubicBezTo>
                  <a:cubicBezTo>
                    <a:pt x="15421" y="12832"/>
                    <a:pt x="14968" y="11394"/>
                    <a:pt x="13930" y="10096"/>
                  </a:cubicBezTo>
                  <a:lnTo>
                    <a:pt x="15410" y="8206"/>
                  </a:lnTo>
                  <a:cubicBezTo>
                    <a:pt x="17115" y="8386"/>
                    <a:pt x="18589" y="8031"/>
                    <a:pt x="19298" y="7124"/>
                  </a:cubicBezTo>
                  <a:cubicBezTo>
                    <a:pt x="20528" y="5555"/>
                    <a:pt x="19031" y="2944"/>
                    <a:pt x="15959" y="1289"/>
                  </a:cubicBezTo>
                  <a:cubicBezTo>
                    <a:pt x="12884" y="-367"/>
                    <a:pt x="9398" y="-436"/>
                    <a:pt x="8170" y="1130"/>
                  </a:cubicBezTo>
                  <a:cubicBezTo>
                    <a:pt x="7458" y="2039"/>
                    <a:pt x="7666" y="3299"/>
                    <a:pt x="8560" y="4518"/>
                  </a:cubicBezTo>
                  <a:lnTo>
                    <a:pt x="7078" y="6407"/>
                  </a:lnTo>
                  <a:cubicBezTo>
                    <a:pt x="5227" y="6150"/>
                    <a:pt x="3458" y="6390"/>
                    <a:pt x="2143" y="7113"/>
                  </a:cubicBezTo>
                  <a:cubicBezTo>
                    <a:pt x="2135" y="7115"/>
                    <a:pt x="2126" y="7117"/>
                    <a:pt x="2120" y="7122"/>
                  </a:cubicBezTo>
                  <a:cubicBezTo>
                    <a:pt x="1967" y="7208"/>
                    <a:pt x="1817" y="7302"/>
                    <a:pt x="1677" y="7402"/>
                  </a:cubicBezTo>
                  <a:cubicBezTo>
                    <a:pt x="1655" y="7417"/>
                    <a:pt x="1628" y="7431"/>
                    <a:pt x="1610" y="7447"/>
                  </a:cubicBezTo>
                  <a:cubicBezTo>
                    <a:pt x="1479" y="7539"/>
                    <a:pt x="1362" y="7643"/>
                    <a:pt x="1249" y="7747"/>
                  </a:cubicBezTo>
                  <a:cubicBezTo>
                    <a:pt x="1222" y="7773"/>
                    <a:pt x="1185" y="7796"/>
                    <a:pt x="1159" y="7824"/>
                  </a:cubicBezTo>
                  <a:cubicBezTo>
                    <a:pt x="1018" y="7957"/>
                    <a:pt x="887" y="8098"/>
                    <a:pt x="773" y="8248"/>
                  </a:cubicBezTo>
                  <a:cubicBezTo>
                    <a:pt x="-1072" y="10599"/>
                    <a:pt x="502" y="14158"/>
                    <a:pt x="4282" y="16195"/>
                  </a:cubicBezTo>
                  <a:cubicBezTo>
                    <a:pt x="8065" y="18232"/>
                    <a:pt x="12626" y="17974"/>
                    <a:pt x="14466" y="15623"/>
                  </a:cubicBezTo>
                  <a:cubicBezTo>
                    <a:pt x="14582" y="15474"/>
                    <a:pt x="14689" y="15318"/>
                    <a:pt x="14777" y="15159"/>
                  </a:cubicBezTo>
                  <a:close/>
                  <a:moveTo>
                    <a:pt x="2898" y="16410"/>
                  </a:moveTo>
                  <a:lnTo>
                    <a:pt x="93" y="19992"/>
                  </a:lnTo>
                  <a:lnTo>
                    <a:pt x="391" y="21164"/>
                  </a:lnTo>
                  <a:lnTo>
                    <a:pt x="1804" y="20914"/>
                  </a:lnTo>
                  <a:lnTo>
                    <a:pt x="4609" y="17333"/>
                  </a:lnTo>
                  <a:cubicBezTo>
                    <a:pt x="4310" y="17201"/>
                    <a:pt x="4014" y="17060"/>
                    <a:pt x="3727" y="16904"/>
                  </a:cubicBezTo>
                  <a:cubicBezTo>
                    <a:pt x="3437" y="16748"/>
                    <a:pt x="3160" y="16582"/>
                    <a:pt x="2898" y="164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5" name="Rectangle 46"/>
            <p:cNvSpPr/>
            <p:nvPr/>
          </p:nvSpPr>
          <p:spPr>
            <a:xfrm>
              <a:off x="5946940" y="2234605"/>
              <a:ext cx="5628639" cy="1806575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defTabSz="815340" fontAlgn="auto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   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1.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公司总体采购金额波动下行。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2.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在交付及时性方面，供应商则是汇利食品有限公司较差。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3.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在质量合格率方面，各年度产品质量合格率总体在 99%以上，合格率整体差异不大。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  <a:p>
              <a:pPr defTabSz="815340">
                <a:lnSpc>
                  <a:spcPts val="1500"/>
                </a:lnSpc>
                <a:defRPr/>
              </a:pP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6" name="1"/>
          <p:cNvGrpSpPr/>
          <p:nvPr>
            <p:custDataLst>
              <p:tags r:id="rId3"/>
            </p:custDataLst>
          </p:nvPr>
        </p:nvGrpSpPr>
        <p:grpSpPr>
          <a:xfrm>
            <a:off x="3526800" y="1154632"/>
            <a:ext cx="6528179" cy="761040"/>
            <a:chOff x="5375920" y="2049554"/>
            <a:chExt cx="6528179" cy="761039"/>
          </a:xfrm>
        </p:grpSpPr>
        <p:grpSp>
          <p:nvGrpSpPr>
            <p:cNvPr id="7" name="组合 6"/>
            <p:cNvGrpSpPr/>
            <p:nvPr/>
          </p:nvGrpSpPr>
          <p:grpSpPr>
            <a:xfrm>
              <a:off x="5375920" y="2049554"/>
              <a:ext cx="1156366" cy="761039"/>
              <a:chOff x="5375920" y="2049554"/>
              <a:chExt cx="1156366" cy="761039"/>
            </a:xfrm>
          </p:grpSpPr>
          <p:sp>
            <p:nvSpPr>
              <p:cNvPr id="36" name="Freeform: Shape 28"/>
              <p:cNvSpPr/>
              <p:nvPr/>
            </p:nvSpPr>
            <p:spPr>
              <a:xfrm>
                <a:off x="5375920" y="2049554"/>
                <a:ext cx="1154172" cy="761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E3CAB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p>
                <a:pPr algn="ctr">
                  <a:defRPr/>
                </a:pPr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字魂58号-创中黑" panose="00000500000000000000" pitchFamily="2" charset="-122"/>
                </a:endParaRPr>
              </a:p>
            </p:txBody>
          </p:sp>
          <p:sp>
            <p:nvSpPr>
              <p:cNvPr id="37" name="Freeform: Shape 29"/>
              <p:cNvSpPr/>
              <p:nvPr/>
            </p:nvSpPr>
            <p:spPr>
              <a:xfrm>
                <a:off x="5531377" y="2168199"/>
                <a:ext cx="206222" cy="211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31" h="20432" extrusionOk="0">
                    <a:moveTo>
                      <a:pt x="14102" y="6331"/>
                    </a:moveTo>
                    <a:cubicBezTo>
                      <a:pt x="13392" y="5619"/>
                      <a:pt x="13392" y="4469"/>
                      <a:pt x="14102" y="3757"/>
                    </a:cubicBezTo>
                    <a:cubicBezTo>
                      <a:pt x="14812" y="3048"/>
                      <a:pt x="15963" y="3048"/>
                      <a:pt x="16675" y="3757"/>
                    </a:cubicBezTo>
                    <a:cubicBezTo>
                      <a:pt x="17385" y="4466"/>
                      <a:pt x="17385" y="5618"/>
                      <a:pt x="16675" y="6331"/>
                    </a:cubicBezTo>
                    <a:cubicBezTo>
                      <a:pt x="15963" y="7040"/>
                      <a:pt x="14811" y="7040"/>
                      <a:pt x="14102" y="6331"/>
                    </a:cubicBezTo>
                    <a:close/>
                    <a:moveTo>
                      <a:pt x="12903" y="13199"/>
                    </a:moveTo>
                    <a:cubicBezTo>
                      <a:pt x="12903" y="13199"/>
                      <a:pt x="21289" y="7285"/>
                      <a:pt x="20359" y="517"/>
                    </a:cubicBezTo>
                    <a:cubicBezTo>
                      <a:pt x="20339" y="369"/>
                      <a:pt x="20289" y="269"/>
                      <a:pt x="20226" y="205"/>
                    </a:cubicBezTo>
                    <a:cubicBezTo>
                      <a:pt x="20162" y="142"/>
                      <a:pt x="20063" y="92"/>
                      <a:pt x="19913" y="72"/>
                    </a:cubicBezTo>
                    <a:cubicBezTo>
                      <a:pt x="13146" y="-858"/>
                      <a:pt x="7233" y="7528"/>
                      <a:pt x="7233" y="7528"/>
                    </a:cubicBezTo>
                    <a:cubicBezTo>
                      <a:pt x="2104" y="6928"/>
                      <a:pt x="2477" y="7927"/>
                      <a:pt x="137" y="13421"/>
                    </a:cubicBezTo>
                    <a:cubicBezTo>
                      <a:pt x="-311" y="14468"/>
                      <a:pt x="415" y="14829"/>
                      <a:pt x="1211" y="14534"/>
                    </a:cubicBezTo>
                    <a:cubicBezTo>
                      <a:pt x="2007" y="14242"/>
                      <a:pt x="3762" y="13593"/>
                      <a:pt x="3762" y="13593"/>
                    </a:cubicBezTo>
                    <a:lnTo>
                      <a:pt x="6839" y="16667"/>
                    </a:lnTo>
                    <a:cubicBezTo>
                      <a:pt x="6839" y="16667"/>
                      <a:pt x="6190" y="18425"/>
                      <a:pt x="5897" y="19220"/>
                    </a:cubicBezTo>
                    <a:cubicBezTo>
                      <a:pt x="5602" y="20016"/>
                      <a:pt x="5962" y="20742"/>
                      <a:pt x="7011" y="20295"/>
                    </a:cubicBezTo>
                    <a:cubicBezTo>
                      <a:pt x="12504" y="17955"/>
                      <a:pt x="13504" y="18328"/>
                      <a:pt x="12903" y="131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p>
                <a:pPr algn="ctr">
                  <a:defRPr/>
                </a:pPr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字魂58号-创中黑" panose="00000500000000000000" pitchFamily="2" charset="-122"/>
                </a:endParaRPr>
              </a:p>
            </p:txBody>
          </p:sp>
          <p:sp>
            <p:nvSpPr>
              <p:cNvPr id="38" name="Arrow: Right 37"/>
              <p:cNvSpPr/>
              <p:nvPr/>
            </p:nvSpPr>
            <p:spPr>
              <a:xfrm rot="5400000">
                <a:off x="6263931" y="2400315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p>
                <a:pPr algn="ctr">
                  <a:defRPr/>
                </a:pPr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字魂58号-创中黑" panose="00000500000000000000" pitchFamily="2" charset="-122"/>
                </a:endParaRPr>
              </a:p>
            </p:txBody>
          </p:sp>
        </p:grpSp>
        <p:sp>
          <p:nvSpPr>
            <p:cNvPr id="40" name="Rectangle 47"/>
            <p:cNvSpPr/>
            <p:nvPr/>
          </p:nvSpPr>
          <p:spPr>
            <a:xfrm>
              <a:off x="6487549" y="2162584"/>
              <a:ext cx="5416550" cy="516890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defTabSz="815340">
                <a:lnSpc>
                  <a:spcPts val="1500"/>
                </a:lnSpc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采购业务总结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8" name="Rectangle 46"/>
          <p:cNvSpPr/>
          <p:nvPr/>
        </p:nvSpPr>
        <p:spPr>
          <a:xfrm>
            <a:off x="2736850" y="4293870"/>
            <a:ext cx="5628640" cy="2365375"/>
          </a:xfrm>
          <a:prstGeom prst="rect">
            <a:avLst/>
          </a:prstGeom>
        </p:spPr>
        <p:txBody>
          <a:bodyPr wrap="square">
            <a:noAutofit/>
          </a:bodyPr>
          <a:p>
            <a:pPr defTabSz="815340" fontAlgn="auto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  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 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个别原料及其半成品面临质量问题。需要关注质保剩余期的耗用量。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2.存在部分采购订单价格较高的现象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，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也存在价格偏离过大的情况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，需要进一步调查偏高的原因，确认是否存在腐败问题等。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41625" y="4028440"/>
            <a:ext cx="65652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存货主题分析</a:t>
            </a:r>
            <a:endParaRPr lang="zh-CN" altLang="en-US" sz="6000" dirty="0">
              <a:solidFill>
                <a:schemeClr val="bg1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2885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04</a:t>
            </a:r>
            <a:endParaRPr lang="en-US" altLang="zh-CN" sz="8000" dirty="0">
              <a:solidFill>
                <a:srgbClr val="6A52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16"/>
          <p:cNvSpPr/>
          <p:nvPr/>
        </p:nvSpPr>
        <p:spPr>
          <a:xfrm>
            <a:off x="6266815" y="2313305"/>
            <a:ext cx="5198745" cy="2990215"/>
          </a:xfrm>
          <a:prstGeom prst="roundRect">
            <a:avLst>
              <a:gd name="adj" fmla="val 1016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5">
              <a:ea typeface="字魂58号-创中黑" panose="00000500000000000000" pitchFamily="2" charset="-122"/>
              <a:cs typeface="+mn-lt"/>
              <a:sym typeface="字魂58号-创中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23430" y="1384935"/>
            <a:ext cx="3397885" cy="515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存货金额</a:t>
            </a:r>
            <a:endParaRPr lang="zh-CN" altLang="en-US" sz="28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91250" y="2313305"/>
            <a:ext cx="5274945" cy="2861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rPr>
              <a:t>    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2400">
                <a:sym typeface="字魂59号-创粗黑" panose="00000500000000000000" pitchFamily="2" charset="-122"/>
              </a:rPr>
              <a:t>2020 年幸福蛋糕的存货余额约为207</a:t>
            </a:r>
            <a:r>
              <a:rPr lang="en-US" altLang="zh-CN" sz="2400">
                <a:sym typeface="字魂59号-创粗黑" panose="00000500000000000000" pitchFamily="2" charset="-122"/>
              </a:rPr>
              <a:t>4</a:t>
            </a:r>
            <a:r>
              <a:rPr lang="zh-CN" altLang="en-US" sz="2400">
                <a:sym typeface="字魂59号-创粗黑" panose="00000500000000000000" pitchFamily="2" charset="-122"/>
              </a:rPr>
              <a:t>万元</a:t>
            </a:r>
            <a:r>
              <a:rPr lang="zh-CN" altLang="en-US" sz="2400">
                <a:sym typeface="字魂59号-创粗黑" panose="00000500000000000000" pitchFamily="2" charset="-122"/>
              </a:rPr>
              <a:t>，占资产总额的 4.79%，占当期收人的 0.86%。其中主要以原材料为主，2020年年末原材料存货占总存货金额的86.62%。</a:t>
            </a:r>
            <a:endParaRPr lang="zh-CN" altLang="en-US" sz="2400">
              <a:sym typeface="字魂59号-创粗黑" panose="00000500000000000000" pitchFamily="2" charset="-122"/>
            </a:endParaRPr>
          </a:p>
        </p:txBody>
      </p:sp>
      <p:sp>
        <p:nvSpPr>
          <p:cNvPr id="18" name="TextBox 14_1_1"/>
          <p:cNvSpPr txBox="1"/>
          <p:nvPr/>
        </p:nvSpPr>
        <p:spPr>
          <a:xfrm>
            <a:off x="1142839" y="436093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存货总体状况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19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20" name="组合 19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24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04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965" y="1384935"/>
            <a:ext cx="5657850" cy="44069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69340" y="529145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各商品类别金额占比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405" y="819150"/>
            <a:ext cx="6056630" cy="48133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70750" y="1113155"/>
            <a:ext cx="3305810" cy="501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材料</a:t>
            </a:r>
            <a:r>
              <a:rPr lang="zh-CN" altLang="en-US" sz="28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报损原因</a:t>
            </a:r>
            <a:endParaRPr lang="zh-CN" altLang="en-US" sz="28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33440" y="1979295"/>
            <a:ext cx="5866130" cy="3969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rPr>
              <a:t>       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2400">
                <a:sym typeface="字魂59号-创粗黑" panose="00000500000000000000" pitchFamily="2" charset="-122"/>
              </a:rPr>
              <a:t>2020 年材料报损原因中，原材料主要由于受潮 （48.54%）、生产故障 (39.18%)及过期变质（10.54%）引起，半成品主要由于过期变质（68.55%） 和受潮（25.79%） 引起。因此应注意材料保管，特别是在南方或沿海地区的梅雨季节应加强材料防潮处理。</a:t>
            </a:r>
            <a:endParaRPr lang="zh-CN" altLang="en-US" sz="2400">
              <a:sym typeface="字魂59号-创粗黑" panose="00000500000000000000" pitchFamily="2" charset="-122"/>
            </a:endParaRPr>
          </a:p>
        </p:txBody>
      </p:sp>
      <p:sp>
        <p:nvSpPr>
          <p:cNvPr id="18" name="TextBox 14_1_1"/>
          <p:cNvSpPr txBox="1"/>
          <p:nvPr/>
        </p:nvSpPr>
        <p:spPr>
          <a:xfrm>
            <a:off x="1142839" y="436093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存货减值与报损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19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20" name="组合 19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24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04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2655" y="55518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材料报损原因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4_1_1"/>
          <p:cNvSpPr txBox="1"/>
          <p:nvPr/>
        </p:nvSpPr>
        <p:spPr>
          <a:xfrm>
            <a:off x="1142839" y="436093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存货主题总结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2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3" name="组合 32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C1C8D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36" name="矩形: 圆角 35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37" name="TextBox 14_1_2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04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6349365" y="2174240"/>
            <a:ext cx="5419090" cy="2381250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rgbClr val="E3CAB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4964667" y="2762045"/>
            <a:ext cx="1589476" cy="1077672"/>
            <a:chOff x="5155735" y="2183152"/>
            <a:chExt cx="1589476" cy="1077672"/>
          </a:xfrm>
        </p:grpSpPr>
        <p:sp>
          <p:nvSpPr>
            <p:cNvPr id="11" name="Freeform 6"/>
            <p:cNvSpPr/>
            <p:nvPr/>
          </p:nvSpPr>
          <p:spPr bwMode="auto">
            <a:xfrm>
              <a:off x="5155735" y="2183152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226619" y="2234814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rgbClr val="7E718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字魂58号-创中黑" panose="00000500000000000000" pitchFamily="2" charset="-122"/>
                </a:rPr>
                <a:t>02</a:t>
              </a:r>
              <a:endParaRPr lang="en-US" sz="2400" b="1" dirty="0">
                <a:solidFill>
                  <a:srgbClr val="7E7182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13" name="Freeform 5"/>
          <p:cNvSpPr/>
          <p:nvPr/>
        </p:nvSpPr>
        <p:spPr bwMode="auto">
          <a:xfrm flipH="1">
            <a:off x="388620" y="2941955"/>
            <a:ext cx="5067300" cy="2181225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rgbClr val="E3CAB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grpSp>
        <p:nvGrpSpPr>
          <p:cNvPr id="14" name="Group 26"/>
          <p:cNvGrpSpPr/>
          <p:nvPr/>
        </p:nvGrpSpPr>
        <p:grpSpPr>
          <a:xfrm>
            <a:off x="5177852" y="3717348"/>
            <a:ext cx="1589476" cy="1077672"/>
            <a:chOff x="5375906" y="3148615"/>
            <a:chExt cx="1589476" cy="1077672"/>
          </a:xfrm>
        </p:grpSpPr>
        <p:sp>
          <p:nvSpPr>
            <p:cNvPr id="15" name="Freeform 6"/>
            <p:cNvSpPr/>
            <p:nvPr/>
          </p:nvSpPr>
          <p:spPr bwMode="auto">
            <a:xfrm flipH="1">
              <a:off x="5375906" y="3148615"/>
              <a:ext cx="1589476" cy="1077672"/>
            </a:xfrm>
            <a:custGeom>
              <a:avLst/>
              <a:gdLst>
                <a:gd name="T0" fmla="*/ 443 w 776"/>
                <a:gd name="T1" fmla="*/ 421 h 523"/>
                <a:gd name="T2" fmla="*/ 444 w 776"/>
                <a:gd name="T3" fmla="*/ 420 h 523"/>
                <a:gd name="T4" fmla="*/ 776 w 776"/>
                <a:gd name="T5" fmla="*/ 64 h 523"/>
                <a:gd name="T6" fmla="*/ 335 w 776"/>
                <a:gd name="T7" fmla="*/ 24 h 523"/>
                <a:gd name="T8" fmla="*/ 90 w 776"/>
                <a:gd name="T9" fmla="*/ 92 h 523"/>
                <a:gd name="T10" fmla="*/ 103 w 776"/>
                <a:gd name="T11" fmla="*/ 433 h 523"/>
                <a:gd name="T12" fmla="*/ 443 w 776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3" y="421"/>
                  </a:moveTo>
                  <a:cubicBezTo>
                    <a:pt x="444" y="420"/>
                    <a:pt x="444" y="420"/>
                    <a:pt x="444" y="420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8" y="201"/>
                    <a:pt x="488" y="70"/>
                    <a:pt x="335" y="24"/>
                  </a:cubicBezTo>
                  <a:cubicBezTo>
                    <a:pt x="250" y="0"/>
                    <a:pt x="155" y="23"/>
                    <a:pt x="90" y="92"/>
                  </a:cubicBezTo>
                  <a:cubicBezTo>
                    <a:pt x="0" y="189"/>
                    <a:pt x="5" y="342"/>
                    <a:pt x="103" y="433"/>
                  </a:cubicBezTo>
                  <a:cubicBezTo>
                    <a:pt x="200" y="523"/>
                    <a:pt x="353" y="518"/>
                    <a:pt x="443" y="42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 flipH="1">
              <a:off x="5941774" y="3200277"/>
              <a:ext cx="952724" cy="955127"/>
            </a:xfrm>
            <a:custGeom>
              <a:avLst/>
              <a:gdLst>
                <a:gd name="T0" fmla="*/ 386 w 465"/>
                <a:gd name="T1" fmla="*/ 375 h 464"/>
                <a:gd name="T2" fmla="*/ 376 w 465"/>
                <a:gd name="T3" fmla="*/ 78 h 464"/>
                <a:gd name="T4" fmla="*/ 79 w 465"/>
                <a:gd name="T5" fmla="*/ 89 h 464"/>
                <a:gd name="T6" fmla="*/ 90 w 465"/>
                <a:gd name="T7" fmla="*/ 386 h 464"/>
                <a:gd name="T8" fmla="*/ 386 w 465"/>
                <a:gd name="T9" fmla="*/ 37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4">
                  <a:moveTo>
                    <a:pt x="386" y="375"/>
                  </a:moveTo>
                  <a:cubicBezTo>
                    <a:pt x="465" y="291"/>
                    <a:pt x="460" y="157"/>
                    <a:pt x="376" y="78"/>
                  </a:cubicBezTo>
                  <a:cubicBezTo>
                    <a:pt x="291" y="0"/>
                    <a:pt x="158" y="4"/>
                    <a:pt x="79" y="89"/>
                  </a:cubicBezTo>
                  <a:cubicBezTo>
                    <a:pt x="0" y="173"/>
                    <a:pt x="5" y="307"/>
                    <a:pt x="90" y="386"/>
                  </a:cubicBezTo>
                  <a:cubicBezTo>
                    <a:pt x="174" y="464"/>
                    <a:pt x="308" y="460"/>
                    <a:pt x="386" y="3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rgbClr val="7E7182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sym typeface="字魂58号-创中黑" panose="00000500000000000000" pitchFamily="2" charset="-122"/>
                </a:rPr>
                <a:t>01</a:t>
              </a:r>
              <a:endParaRPr lang="en-US" sz="2400" b="1" dirty="0">
                <a:solidFill>
                  <a:srgbClr val="7E7182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91" name="Inhaltsplatzhalter 4"/>
          <p:cNvSpPr txBox="1"/>
          <p:nvPr/>
        </p:nvSpPr>
        <p:spPr>
          <a:xfrm>
            <a:off x="687070" y="2874010"/>
            <a:ext cx="4439285" cy="221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50000"/>
              </a:lnSpc>
              <a:spcAft>
                <a:spcPts val="90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2020 年幸福蛋糕的存货余额为207</a:t>
            </a:r>
            <a:r>
              <a:rPr lang="en-US" altLang="zh-CN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万元，2020年年末原材料存货占总存货金额的 86.62%，南方地区的</a:t>
            </a:r>
            <a:r>
              <a:rPr lang="zh-CN" altLang="en-US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材料报损率较高。</a:t>
            </a:r>
            <a:r>
              <a:rPr lang="zh-CN" altLang="en-US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 </a:t>
            </a:r>
            <a:endParaRPr lang="zh-CN" altLang="en-US" sz="2400">
              <a:solidFill>
                <a:schemeClr val="tx1"/>
              </a:solidFill>
              <a:latin typeface="+mn-lt"/>
              <a:sym typeface="字魂58号-创中黑" panose="00000500000000000000" pitchFamily="2" charset="-122"/>
            </a:endParaRPr>
          </a:p>
        </p:txBody>
      </p:sp>
      <p:sp>
        <p:nvSpPr>
          <p:cNvPr id="96" name="Inhaltsplatzhalter 4"/>
          <p:cNvSpPr txBox="1"/>
          <p:nvPr/>
        </p:nvSpPr>
        <p:spPr>
          <a:xfrm>
            <a:off x="6887845" y="2257425"/>
            <a:ext cx="5084445" cy="221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90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存货采购和管理工作尚缺少统筹决策与安排。建议高层管理人员应协同采购部门和管理</a:t>
            </a:r>
            <a:r>
              <a:rPr lang="zh-CN" altLang="en-US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部门做好相关</a:t>
            </a:r>
            <a:r>
              <a:rPr lang="zh-CN" altLang="en-US" sz="2400">
                <a:solidFill>
                  <a:schemeClr val="tx1"/>
                </a:solidFill>
                <a:latin typeface="+mn-lt"/>
                <a:sym typeface="字魂58号-创中黑" panose="00000500000000000000" pitchFamily="2" charset="-122"/>
              </a:rPr>
              <a:t>指标的制订。</a:t>
            </a:r>
            <a:endParaRPr lang="zh-CN" altLang="en-US" sz="2400">
              <a:solidFill>
                <a:schemeClr val="tx1"/>
              </a:solidFill>
              <a:latin typeface="+mn-lt"/>
              <a:sym typeface="字魂58号-创中黑" panose="00000500000000000000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43000" y="1706245"/>
            <a:ext cx="639445" cy="639445"/>
          </a:xfrm>
          <a:prstGeom prst="ellipse">
            <a:avLst/>
          </a:prstGeom>
          <a:solidFill>
            <a:srgbClr val="F6C4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1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08470" y="5347970"/>
            <a:ext cx="639445" cy="639445"/>
          </a:xfrm>
          <a:prstGeom prst="ellipse">
            <a:avLst/>
          </a:prstGeom>
          <a:solidFill>
            <a:srgbClr val="F6C4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2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5475" y="184213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存货业务总结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7574280" y="551116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存在问题及建议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bldLvl="0" animBg="1"/>
      <p:bldP spid="91" grpId="0"/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7090" y="4020185"/>
            <a:ext cx="7829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生产主题分析</a:t>
            </a:r>
            <a:endParaRPr lang="zh-CN" altLang="en-US" sz="6000" dirty="0">
              <a:solidFill>
                <a:schemeClr val="bg1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8727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05</a:t>
            </a:r>
            <a:endParaRPr lang="en-US" altLang="zh-CN" sz="80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6"/>
          <p:cNvSpPr/>
          <p:nvPr/>
        </p:nvSpPr>
        <p:spPr>
          <a:xfrm>
            <a:off x="6304280" y="1879600"/>
            <a:ext cx="4911090" cy="3656330"/>
          </a:xfrm>
          <a:prstGeom prst="roundRect">
            <a:avLst>
              <a:gd name="adj" fmla="val 1016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5">
              <a:ea typeface="字魂58号-创中黑" panose="00000500000000000000" pitchFamily="2" charset="-122"/>
              <a:cs typeface="+mn-lt"/>
              <a:sym typeface="字魂58号-创中黑" panose="00000500000000000000" pitchFamily="2" charset="-122"/>
            </a:endParaRPr>
          </a:p>
        </p:txBody>
      </p:sp>
      <p:pic>
        <p:nvPicPr>
          <p:cNvPr id="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1604010"/>
            <a:ext cx="5917565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22"/>
          <p:cNvSpPr txBox="1"/>
          <p:nvPr/>
        </p:nvSpPr>
        <p:spPr>
          <a:xfrm>
            <a:off x="6854190" y="2021205"/>
            <a:ext cx="4000500" cy="34150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>
                <a:sym typeface="字魂59号-创粗黑" panose="00000500000000000000" pitchFamily="2" charset="-122"/>
              </a:rPr>
              <a:t>2020 年年初，由于春节假期加疫情影响，工厂开工时间较短，中央工厂与加工中心部分订单末能及时交付，2020年3月后交付率较为稳定。</a:t>
            </a:r>
            <a:endParaRPr lang="zh-CN" altLang="en-US" sz="2400">
              <a:sym typeface="字魂59号-创粗黑" panose="00000500000000000000" pitchFamily="2" charset="-122"/>
            </a:endParaRPr>
          </a:p>
        </p:txBody>
      </p:sp>
      <p:sp>
        <p:nvSpPr>
          <p:cNvPr id="31" name="TextBox 14_1_1"/>
          <p:cNvSpPr txBox="1"/>
          <p:nvPr/>
        </p:nvSpPr>
        <p:spPr>
          <a:xfrm>
            <a:off x="1142839" y="436093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交付及时性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2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3" name="组合 32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C1C8D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36" name="矩形: 圆角 35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37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05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42219" y="3471336"/>
            <a:ext cx="3218342" cy="1361053"/>
            <a:chOff x="4893087" y="1874922"/>
            <a:chExt cx="3218342" cy="1361053"/>
          </a:xfrm>
        </p:grpSpPr>
        <p:sp>
          <p:nvSpPr>
            <p:cNvPr id="6" name="矩形 5"/>
            <p:cNvSpPr/>
            <p:nvPr/>
          </p:nvSpPr>
          <p:spPr>
            <a:xfrm>
              <a:off x="4893087" y="1920642"/>
              <a:ext cx="434509" cy="434566"/>
            </a:xfrm>
            <a:prstGeom prst="rect">
              <a:avLst/>
            </a:prstGeom>
            <a:solidFill>
              <a:srgbClr val="95A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05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07959" y="2313955"/>
              <a:ext cx="270347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1.生产质量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2.生产总结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TextBox 26"/>
            <p:cNvSpPr txBox="1"/>
            <p:nvPr/>
          </p:nvSpPr>
          <p:spPr>
            <a:xfrm>
              <a:off x="5131862" y="1874922"/>
              <a:ext cx="2193290" cy="550545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生产主题分析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36832" y="704006"/>
            <a:ext cx="3087707" cy="1291296"/>
            <a:chOff x="8471470" y="1867937"/>
            <a:chExt cx="3087707" cy="1291296"/>
          </a:xfrm>
        </p:grpSpPr>
        <p:sp>
          <p:nvSpPr>
            <p:cNvPr id="10" name="矩形 9"/>
            <p:cNvSpPr/>
            <p:nvPr/>
          </p:nvSpPr>
          <p:spPr>
            <a:xfrm>
              <a:off x="8471470" y="1916832"/>
              <a:ext cx="434509" cy="434566"/>
            </a:xfrm>
            <a:prstGeom prst="rect">
              <a:avLst/>
            </a:prstGeom>
            <a:solidFill>
              <a:srgbClr val="E9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8905697" y="2237213"/>
              <a:ext cx="265348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1.销售额贡献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2.销售总结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8718286" y="1867937"/>
              <a:ext cx="2193290" cy="550545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销售主题分析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65249" y="3443799"/>
            <a:ext cx="3218342" cy="1294833"/>
            <a:chOff x="4893087" y="4158785"/>
            <a:chExt cx="3218342" cy="1294833"/>
          </a:xfrm>
        </p:grpSpPr>
        <p:sp>
          <p:nvSpPr>
            <p:cNvPr id="14" name="矩形 13"/>
            <p:cNvSpPr/>
            <p:nvPr/>
          </p:nvSpPr>
          <p:spPr>
            <a:xfrm>
              <a:off x="4893087" y="4218570"/>
              <a:ext cx="434509" cy="434566"/>
            </a:xfrm>
            <a:prstGeom prst="rect">
              <a:avLst/>
            </a:prstGeom>
            <a:solidFill>
              <a:srgbClr val="F7E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06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5407959" y="4577953"/>
              <a:ext cx="2703470" cy="87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.能力分析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2.财务分析总结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5160057" y="4158785"/>
              <a:ext cx="2193290" cy="550545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财务主题分析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45533" y="1526712"/>
            <a:ext cx="26591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600" dirty="0">
                <a:solidFill>
                  <a:srgbClr val="95A38A"/>
                </a:solidFill>
                <a:ea typeface="+mn-lt"/>
                <a:cs typeface="+mn-lt"/>
                <a:sym typeface="字魂59号-创粗黑" panose="00000500000000000000" pitchFamily="2" charset="-122"/>
              </a:rPr>
              <a:t>目录</a:t>
            </a:r>
            <a:endParaRPr lang="en-US" altLang="zh-CN" sz="6600" spc="600" dirty="0">
              <a:solidFill>
                <a:srgbClr val="95A38A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1400" spc="600" dirty="0">
                <a:solidFill>
                  <a:srgbClr val="95A38A"/>
                </a:solidFill>
                <a:ea typeface="+mn-lt"/>
                <a:cs typeface="+mn-lt"/>
                <a:sym typeface="字魂59号-创粗黑" panose="00000500000000000000" pitchFamily="2" charset="-122"/>
              </a:rPr>
              <a:t>CONTENTS</a:t>
            </a:r>
            <a:endParaRPr lang="en-US" altLang="zh-CN" sz="1400" spc="600" dirty="0">
              <a:solidFill>
                <a:srgbClr val="95A38A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 rot="18612676">
            <a:off x="4285615" y="5417185"/>
            <a:ext cx="9688830" cy="2751455"/>
          </a:xfrm>
          <a:prstGeom prst="roundRect">
            <a:avLst>
              <a:gd name="adj" fmla="val 50000"/>
            </a:avLst>
          </a:prstGeom>
          <a:solidFill>
            <a:srgbClr val="95A38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5244452" y="2089344"/>
            <a:ext cx="3168352" cy="1241493"/>
            <a:chOff x="8471470" y="4169580"/>
            <a:chExt cx="3168352" cy="1241493"/>
          </a:xfrm>
        </p:grpSpPr>
        <p:sp>
          <p:nvSpPr>
            <p:cNvPr id="29" name="矩形 28"/>
            <p:cNvSpPr/>
            <p:nvPr/>
          </p:nvSpPr>
          <p:spPr>
            <a:xfrm>
              <a:off x="8471470" y="4218570"/>
              <a:ext cx="434509" cy="434566"/>
            </a:xfrm>
            <a:prstGeom prst="rect">
              <a:avLst/>
            </a:prstGeom>
            <a:solidFill>
              <a:srgbClr val="C1C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04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8986342" y="4581128"/>
              <a:ext cx="265348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.存货状况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2.存货主题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总结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711565" y="4169580"/>
              <a:ext cx="2193290" cy="550545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存货主题分析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49839" y="737026"/>
            <a:ext cx="3218342" cy="1607433"/>
            <a:chOff x="4893087" y="1867937"/>
            <a:chExt cx="3218342" cy="1607433"/>
          </a:xfrm>
        </p:grpSpPr>
        <p:sp>
          <p:nvSpPr>
            <p:cNvPr id="33" name="矩形 32"/>
            <p:cNvSpPr/>
            <p:nvPr/>
          </p:nvSpPr>
          <p:spPr>
            <a:xfrm>
              <a:off x="4893087" y="1916832"/>
              <a:ext cx="434509" cy="434566"/>
            </a:xfrm>
            <a:prstGeom prst="rect">
              <a:avLst/>
            </a:prstGeom>
            <a:solidFill>
              <a:srgbClr val="95A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TextBox 12"/>
            <p:cNvSpPr txBox="1"/>
            <p:nvPr/>
          </p:nvSpPr>
          <p:spPr>
            <a:xfrm>
              <a:off x="5407959" y="2230135"/>
              <a:ext cx="2703470" cy="1245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1.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公司简介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2.SWOT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分析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5138844" y="1867937"/>
              <a:ext cx="2193290" cy="550545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企业背景分析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42219" y="2145224"/>
            <a:ext cx="3175797" cy="1330393"/>
            <a:chOff x="4942617" y="4172755"/>
            <a:chExt cx="3175797" cy="1330393"/>
          </a:xfrm>
        </p:grpSpPr>
        <p:sp>
          <p:nvSpPr>
            <p:cNvPr id="37" name="矩形 36"/>
            <p:cNvSpPr/>
            <p:nvPr/>
          </p:nvSpPr>
          <p:spPr>
            <a:xfrm>
              <a:off x="4942617" y="4207775"/>
              <a:ext cx="434509" cy="434566"/>
            </a:xfrm>
            <a:prstGeom prst="rect">
              <a:avLst/>
            </a:prstGeom>
            <a:solidFill>
              <a:srgbClr val="F7E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TextBox 19"/>
            <p:cNvSpPr txBox="1"/>
            <p:nvPr/>
          </p:nvSpPr>
          <p:spPr>
            <a:xfrm>
              <a:off x="5414944" y="4581128"/>
              <a:ext cx="270347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1.采购成本及执行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2.采购总结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TextBox 28"/>
            <p:cNvSpPr txBox="1"/>
            <p:nvPr/>
          </p:nvSpPr>
          <p:spPr>
            <a:xfrm>
              <a:off x="5175933" y="4172755"/>
              <a:ext cx="2193290" cy="550545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采购主题分析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38567" y="4878264"/>
            <a:ext cx="3168352" cy="1753938"/>
            <a:chOff x="8471470" y="4165135"/>
            <a:chExt cx="3168352" cy="1753938"/>
          </a:xfrm>
        </p:grpSpPr>
        <p:sp>
          <p:nvSpPr>
            <p:cNvPr id="3" name="矩形 2"/>
            <p:cNvSpPr/>
            <p:nvPr/>
          </p:nvSpPr>
          <p:spPr>
            <a:xfrm>
              <a:off x="8471470" y="4218570"/>
              <a:ext cx="434509" cy="434566"/>
            </a:xfrm>
            <a:prstGeom prst="rect">
              <a:avLst/>
            </a:prstGeom>
            <a:solidFill>
              <a:srgbClr val="C1C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07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TextBox 17"/>
            <p:cNvSpPr txBox="1"/>
            <p:nvPr/>
          </p:nvSpPr>
          <p:spPr>
            <a:xfrm>
              <a:off x="8986342" y="4581128"/>
              <a:ext cx="2653480" cy="133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1.业务环节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2.财务环节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3.经营预警总结</a:t>
              </a:r>
              <a:endPara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8689275" y="4165135"/>
              <a:ext cx="2305685" cy="55054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经营预警分析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38737" y="4931201"/>
            <a:ext cx="3101677" cy="1714206"/>
            <a:chOff x="8457500" y="1860952"/>
            <a:chExt cx="3101677" cy="1714206"/>
          </a:xfrm>
        </p:grpSpPr>
        <p:sp>
          <p:nvSpPr>
            <p:cNvPr id="19" name="矩形 18"/>
            <p:cNvSpPr/>
            <p:nvPr/>
          </p:nvSpPr>
          <p:spPr>
            <a:xfrm>
              <a:off x="8457500" y="1865397"/>
              <a:ext cx="434509" cy="434566"/>
            </a:xfrm>
            <a:prstGeom prst="rect">
              <a:avLst/>
            </a:prstGeom>
            <a:solidFill>
              <a:srgbClr val="E9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08</a:t>
              </a:r>
              <a:endParaRPr lang="zh-CN" altLang="en-US" sz="1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8905697" y="2237213"/>
              <a:ext cx="2653480" cy="133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1.目标实现情况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2.存在问题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3.相关建议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8674670" y="1860952"/>
              <a:ext cx="1795145" cy="55054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分析总结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">
        <p:random/>
      </p:transition>
    </mc:Choice>
    <mc:Fallback>
      <p:transition advTm="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1280160"/>
            <a:ext cx="5636260" cy="4661535"/>
          </a:xfrm>
          <a:prstGeom prst="rect">
            <a:avLst/>
          </a:prstGeom>
        </p:spPr>
      </p:pic>
      <p:sp>
        <p:nvSpPr>
          <p:cNvPr id="39" name="TextBox 14_1"/>
          <p:cNvSpPr txBox="1"/>
          <p:nvPr/>
        </p:nvSpPr>
        <p:spPr>
          <a:xfrm>
            <a:off x="1142839" y="436093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生产质量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41" name="组合 4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95A38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: 圆角 4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椭圆 4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45" name="TextBox 14_1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05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6069330" y="2241550"/>
            <a:ext cx="5450840" cy="3566795"/>
          </a:xfrm>
          <a:prstGeom prst="hexagon">
            <a:avLst/>
          </a:prstGeom>
          <a:solidFill>
            <a:srgbClr val="E3C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06540" y="2632075"/>
            <a:ext cx="4612005" cy="2861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340" fontAlgn="auto">
              <a:lnSpc>
                <a:spcPct val="150000"/>
              </a:lnSpc>
              <a:defRPr/>
            </a:pPr>
            <a:r>
              <a:rPr lang="zh-CN" altLang="en-US" sz="2400">
                <a:sym typeface="字魂58号-创中黑" panose="00000500000000000000" pitchFamily="2" charset="-122"/>
              </a:rPr>
              <a:t>造成产品缺陷的原因中，因操作不当造成的产品缺陷占 66.67%，其次为配料不当 （17.71%）、原料变味（8.33%） 和机器故障（7.29%）。</a:t>
            </a:r>
            <a:endParaRPr lang="zh-CN" altLang="en-US" sz="2400">
              <a:sym typeface="字魂58号-创中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0455" y="1435735"/>
            <a:ext cx="267208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/>
              <a:t>不良品缺陷分析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4_1"/>
          <p:cNvSpPr txBox="1"/>
          <p:nvPr/>
        </p:nvSpPr>
        <p:spPr>
          <a:xfrm>
            <a:off x="1142839" y="436093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生产主题总结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41" name="组合 4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95A38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: 圆角 4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椭圆 4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45" name="TextBox 14_1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05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8077826" y="3916899"/>
            <a:ext cx="1337481" cy="1119117"/>
          </a:xfrm>
          <a:prstGeom prst="hexagon">
            <a:avLst/>
          </a:prstGeom>
          <a:solidFill>
            <a:srgbClr val="E3C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2462673" y="3900389"/>
            <a:ext cx="1337481" cy="1119117"/>
          </a:xfrm>
          <a:prstGeom prst="hexagon">
            <a:avLst/>
          </a:prstGeom>
          <a:solidFill>
            <a:srgbClr val="E3C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2554605" y="3836353"/>
            <a:ext cx="1152525" cy="1198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340" fontAlgn="auto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rPr>
              <a:t>生产业务总结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69910" y="3836353"/>
            <a:ext cx="1152525" cy="1198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340" fontAlgn="auto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rPr>
              <a:t>问题及建议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705" y="1542415"/>
            <a:ext cx="5672455" cy="2296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340" fontAlgn="auto">
              <a:lnSpc>
                <a:spcPts val="4300"/>
              </a:lnSpc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rPr>
              <a:t>2020 年年初，中央工厂与加工中心部分订单末能及时交付，2020年3月后交付率较为稳定。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良品率在2020年1月、11月、12月偏低，未达96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%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51245" y="1530668"/>
            <a:ext cx="5495290" cy="23482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340" fontAlgn="auto">
              <a:lnSpc>
                <a:spcPts val="4400"/>
              </a:lnSpc>
              <a:defRPr/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交付及时率</a:t>
            </a:r>
            <a:r>
              <a:rPr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方面，应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根据配料时间是否满足订单要求的送达时间，来确定可销售量。造成不良品主要是人为因素，强对生产员工的培训，确保熟练掌握机器的使用和配料等工序。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4" grpId="0"/>
      <p:bldP spid="5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33980" y="4020185"/>
            <a:ext cx="71367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财务主题分析</a:t>
            </a:r>
            <a:endParaRPr lang="zh-CN" altLang="en-US" sz="6000" dirty="0">
              <a:solidFill>
                <a:schemeClr val="bg1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2885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06</a:t>
            </a:r>
            <a:endParaRPr lang="en-US" altLang="zh-CN" sz="8000" dirty="0">
              <a:solidFill>
                <a:srgbClr val="6A52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640679" y="1915722"/>
            <a:ext cx="639518" cy="639518"/>
            <a:chOff x="2959100" y="1866900"/>
            <a:chExt cx="1536700" cy="1536700"/>
          </a:xfrm>
        </p:grpSpPr>
        <p:sp>
          <p:nvSpPr>
            <p:cNvPr id="36" name="椭圆 35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E9D0D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椭圆 2"/>
            <p:cNvSpPr/>
            <p:nvPr/>
          </p:nvSpPr>
          <p:spPr>
            <a:xfrm>
              <a:off x="3361590" y="2291067"/>
              <a:ext cx="731720" cy="688366"/>
            </a:xfrm>
            <a:custGeom>
              <a:avLst/>
              <a:gdLst>
                <a:gd name="connsiteX0" fmla="*/ 407966 w 605028"/>
                <a:gd name="connsiteY0" fmla="*/ 148964 h 569181"/>
                <a:gd name="connsiteX1" fmla="*/ 449124 w 605028"/>
                <a:gd name="connsiteY1" fmla="*/ 148964 h 569181"/>
                <a:gd name="connsiteX2" fmla="*/ 450128 w 605028"/>
                <a:gd name="connsiteY2" fmla="*/ 148964 h 569181"/>
                <a:gd name="connsiteX3" fmla="*/ 450702 w 605028"/>
                <a:gd name="connsiteY3" fmla="*/ 149107 h 569181"/>
                <a:gd name="connsiteX4" fmla="*/ 451132 w 605028"/>
                <a:gd name="connsiteY4" fmla="*/ 149107 h 569181"/>
                <a:gd name="connsiteX5" fmla="*/ 451706 w 605028"/>
                <a:gd name="connsiteY5" fmla="*/ 149251 h 569181"/>
                <a:gd name="connsiteX6" fmla="*/ 452136 w 605028"/>
                <a:gd name="connsiteY6" fmla="*/ 149394 h 569181"/>
                <a:gd name="connsiteX7" fmla="*/ 452710 w 605028"/>
                <a:gd name="connsiteY7" fmla="*/ 149537 h 569181"/>
                <a:gd name="connsiteX8" fmla="*/ 453140 w 605028"/>
                <a:gd name="connsiteY8" fmla="*/ 149680 h 569181"/>
                <a:gd name="connsiteX9" fmla="*/ 453570 w 605028"/>
                <a:gd name="connsiteY9" fmla="*/ 149967 h 569181"/>
                <a:gd name="connsiteX10" fmla="*/ 454144 w 605028"/>
                <a:gd name="connsiteY10" fmla="*/ 150110 h 569181"/>
                <a:gd name="connsiteX11" fmla="*/ 454574 w 605028"/>
                <a:gd name="connsiteY11" fmla="*/ 150396 h 569181"/>
                <a:gd name="connsiteX12" fmla="*/ 455004 w 605028"/>
                <a:gd name="connsiteY12" fmla="*/ 150682 h 569181"/>
                <a:gd name="connsiteX13" fmla="*/ 455434 w 605028"/>
                <a:gd name="connsiteY13" fmla="*/ 150969 h 569181"/>
                <a:gd name="connsiteX14" fmla="*/ 455865 w 605028"/>
                <a:gd name="connsiteY14" fmla="*/ 151255 h 569181"/>
                <a:gd name="connsiteX15" fmla="*/ 456582 w 605028"/>
                <a:gd name="connsiteY15" fmla="*/ 151971 h 569181"/>
                <a:gd name="connsiteX16" fmla="*/ 457299 w 605028"/>
                <a:gd name="connsiteY16" fmla="*/ 152830 h 569181"/>
                <a:gd name="connsiteX17" fmla="*/ 457585 w 605028"/>
                <a:gd name="connsiteY17" fmla="*/ 153117 h 569181"/>
                <a:gd name="connsiteX18" fmla="*/ 457872 w 605028"/>
                <a:gd name="connsiteY18" fmla="*/ 153546 h 569181"/>
                <a:gd name="connsiteX19" fmla="*/ 458159 w 605028"/>
                <a:gd name="connsiteY19" fmla="*/ 153976 h 569181"/>
                <a:gd name="connsiteX20" fmla="*/ 458446 w 605028"/>
                <a:gd name="connsiteY20" fmla="*/ 154549 h 569181"/>
                <a:gd name="connsiteX21" fmla="*/ 458589 w 605028"/>
                <a:gd name="connsiteY21" fmla="*/ 154978 h 569181"/>
                <a:gd name="connsiteX22" fmla="*/ 458876 w 605028"/>
                <a:gd name="connsiteY22" fmla="*/ 155408 h 569181"/>
                <a:gd name="connsiteX23" fmla="*/ 459020 w 605028"/>
                <a:gd name="connsiteY23" fmla="*/ 155837 h 569181"/>
                <a:gd name="connsiteX24" fmla="*/ 459163 w 605028"/>
                <a:gd name="connsiteY24" fmla="*/ 156410 h 569181"/>
                <a:gd name="connsiteX25" fmla="*/ 459306 w 605028"/>
                <a:gd name="connsiteY25" fmla="*/ 156840 h 569181"/>
                <a:gd name="connsiteX26" fmla="*/ 459450 w 605028"/>
                <a:gd name="connsiteY26" fmla="*/ 157412 h 569181"/>
                <a:gd name="connsiteX27" fmla="*/ 459593 w 605028"/>
                <a:gd name="connsiteY27" fmla="*/ 157985 h 569181"/>
                <a:gd name="connsiteX28" fmla="*/ 459593 w 605028"/>
                <a:gd name="connsiteY28" fmla="*/ 158415 h 569181"/>
                <a:gd name="connsiteX29" fmla="*/ 459593 w 605028"/>
                <a:gd name="connsiteY29" fmla="*/ 159417 h 569181"/>
                <a:gd name="connsiteX30" fmla="*/ 459593 w 605028"/>
                <a:gd name="connsiteY30" fmla="*/ 200511 h 569181"/>
                <a:gd name="connsiteX31" fmla="*/ 449124 w 605028"/>
                <a:gd name="connsiteY31" fmla="*/ 210964 h 569181"/>
                <a:gd name="connsiteX32" fmla="*/ 438655 w 605028"/>
                <a:gd name="connsiteY32" fmla="*/ 200511 h 569181"/>
                <a:gd name="connsiteX33" fmla="*/ 438655 w 605028"/>
                <a:gd name="connsiteY33" fmla="*/ 184761 h 569181"/>
                <a:gd name="connsiteX34" fmla="*/ 339272 w 605028"/>
                <a:gd name="connsiteY34" fmla="*/ 283989 h 569181"/>
                <a:gd name="connsiteX35" fmla="*/ 331815 w 605028"/>
                <a:gd name="connsiteY35" fmla="*/ 286996 h 569181"/>
                <a:gd name="connsiteX36" fmla="*/ 324357 w 605028"/>
                <a:gd name="connsiteY36" fmla="*/ 283989 h 569181"/>
                <a:gd name="connsiteX37" fmla="*/ 273160 w 605028"/>
                <a:gd name="connsiteY37" fmla="*/ 232872 h 569181"/>
                <a:gd name="connsiteX38" fmla="*/ 163307 w 605028"/>
                <a:gd name="connsiteY38" fmla="*/ 342552 h 569181"/>
                <a:gd name="connsiteX39" fmla="*/ 155850 w 605028"/>
                <a:gd name="connsiteY39" fmla="*/ 345559 h 569181"/>
                <a:gd name="connsiteX40" fmla="*/ 148393 w 605028"/>
                <a:gd name="connsiteY40" fmla="*/ 342552 h 569181"/>
                <a:gd name="connsiteX41" fmla="*/ 148393 w 605028"/>
                <a:gd name="connsiteY41" fmla="*/ 327661 h 569181"/>
                <a:gd name="connsiteX42" fmla="*/ 265702 w 605028"/>
                <a:gd name="connsiteY42" fmla="*/ 210534 h 569181"/>
                <a:gd name="connsiteX43" fmla="*/ 272156 w 605028"/>
                <a:gd name="connsiteY43" fmla="*/ 207528 h 569181"/>
                <a:gd name="connsiteX44" fmla="*/ 273160 w 605028"/>
                <a:gd name="connsiteY44" fmla="*/ 207528 h 569181"/>
                <a:gd name="connsiteX45" fmla="*/ 274164 w 605028"/>
                <a:gd name="connsiteY45" fmla="*/ 207528 h 569181"/>
                <a:gd name="connsiteX46" fmla="*/ 280617 w 605028"/>
                <a:gd name="connsiteY46" fmla="*/ 210534 h 569181"/>
                <a:gd name="connsiteX47" fmla="*/ 331815 w 605028"/>
                <a:gd name="connsiteY47" fmla="*/ 261652 h 569181"/>
                <a:gd name="connsiteX48" fmla="*/ 423741 w 605028"/>
                <a:gd name="connsiteY48" fmla="*/ 169869 h 569181"/>
                <a:gd name="connsiteX49" fmla="*/ 407966 w 605028"/>
                <a:gd name="connsiteY49" fmla="*/ 169869 h 569181"/>
                <a:gd name="connsiteX50" fmla="*/ 397497 w 605028"/>
                <a:gd name="connsiteY50" fmla="*/ 159417 h 569181"/>
                <a:gd name="connsiteX51" fmla="*/ 407966 w 605028"/>
                <a:gd name="connsiteY51" fmla="*/ 148964 h 569181"/>
                <a:gd name="connsiteX52" fmla="*/ 94074 w 605028"/>
                <a:gd name="connsiteY52" fmla="*/ 93909 h 569181"/>
                <a:gd name="connsiteX53" fmla="*/ 94074 w 605028"/>
                <a:gd name="connsiteY53" fmla="*/ 400689 h 569181"/>
                <a:gd name="connsiteX54" fmla="*/ 510954 w 605028"/>
                <a:gd name="connsiteY54" fmla="*/ 400689 h 569181"/>
                <a:gd name="connsiteX55" fmla="*/ 510954 w 605028"/>
                <a:gd name="connsiteY55" fmla="*/ 93909 h 569181"/>
                <a:gd name="connsiteX56" fmla="*/ 302586 w 605028"/>
                <a:gd name="connsiteY56" fmla="*/ 93909 h 569181"/>
                <a:gd name="connsiteX57" fmla="*/ 302586 w 605028"/>
                <a:gd name="connsiteY57" fmla="*/ 0 h 569181"/>
                <a:gd name="connsiteX58" fmla="*/ 313055 w 605028"/>
                <a:gd name="connsiteY58" fmla="*/ 10450 h 569181"/>
                <a:gd name="connsiteX59" fmla="*/ 313055 w 605028"/>
                <a:gd name="connsiteY59" fmla="*/ 72865 h 569181"/>
                <a:gd name="connsiteX60" fmla="*/ 521566 w 605028"/>
                <a:gd name="connsiteY60" fmla="*/ 72865 h 569181"/>
                <a:gd name="connsiteX61" fmla="*/ 594560 w 605028"/>
                <a:gd name="connsiteY61" fmla="*/ 72865 h 569181"/>
                <a:gd name="connsiteX62" fmla="*/ 605028 w 605028"/>
                <a:gd name="connsiteY62" fmla="*/ 83315 h 569181"/>
                <a:gd name="connsiteX63" fmla="*/ 594560 w 605028"/>
                <a:gd name="connsiteY63" fmla="*/ 93909 h 569181"/>
                <a:gd name="connsiteX64" fmla="*/ 532035 w 605028"/>
                <a:gd name="connsiteY64" fmla="*/ 93909 h 569181"/>
                <a:gd name="connsiteX65" fmla="*/ 532035 w 605028"/>
                <a:gd name="connsiteY65" fmla="*/ 411282 h 569181"/>
                <a:gd name="connsiteX66" fmla="*/ 521566 w 605028"/>
                <a:gd name="connsiteY66" fmla="*/ 421732 h 569181"/>
                <a:gd name="connsiteX67" fmla="*/ 327969 w 605028"/>
                <a:gd name="connsiteY67" fmla="*/ 421732 h 569181"/>
                <a:gd name="connsiteX68" fmla="*/ 457607 w 605028"/>
                <a:gd name="connsiteY68" fmla="*/ 551144 h 569181"/>
                <a:gd name="connsiteX69" fmla="*/ 457607 w 605028"/>
                <a:gd name="connsiteY69" fmla="*/ 566032 h 569181"/>
                <a:gd name="connsiteX70" fmla="*/ 450150 w 605028"/>
                <a:gd name="connsiteY70" fmla="*/ 569181 h 569181"/>
                <a:gd name="connsiteX71" fmla="*/ 442693 w 605028"/>
                <a:gd name="connsiteY71" fmla="*/ 566032 h 569181"/>
                <a:gd name="connsiteX72" fmla="*/ 313055 w 605028"/>
                <a:gd name="connsiteY72" fmla="*/ 436620 h 569181"/>
                <a:gd name="connsiteX73" fmla="*/ 313055 w 605028"/>
                <a:gd name="connsiteY73" fmla="*/ 557013 h 569181"/>
                <a:gd name="connsiteX74" fmla="*/ 302586 w 605028"/>
                <a:gd name="connsiteY74" fmla="*/ 567463 h 569181"/>
                <a:gd name="connsiteX75" fmla="*/ 291974 w 605028"/>
                <a:gd name="connsiteY75" fmla="*/ 557013 h 569181"/>
                <a:gd name="connsiteX76" fmla="*/ 291974 w 605028"/>
                <a:gd name="connsiteY76" fmla="*/ 436620 h 569181"/>
                <a:gd name="connsiteX77" fmla="*/ 163913 w 605028"/>
                <a:gd name="connsiteY77" fmla="*/ 564600 h 569181"/>
                <a:gd name="connsiteX78" fmla="*/ 156456 w 605028"/>
                <a:gd name="connsiteY78" fmla="*/ 567607 h 569181"/>
                <a:gd name="connsiteX79" fmla="*/ 148999 w 605028"/>
                <a:gd name="connsiteY79" fmla="*/ 564600 h 569181"/>
                <a:gd name="connsiteX80" fmla="*/ 148999 w 605028"/>
                <a:gd name="connsiteY80" fmla="*/ 549712 h 569181"/>
                <a:gd name="connsiteX81" fmla="*/ 277203 w 605028"/>
                <a:gd name="connsiteY81" fmla="*/ 421732 h 569181"/>
                <a:gd name="connsiteX82" fmla="*/ 83462 w 605028"/>
                <a:gd name="connsiteY82" fmla="*/ 421732 h 569181"/>
                <a:gd name="connsiteX83" fmla="*/ 72993 w 605028"/>
                <a:gd name="connsiteY83" fmla="*/ 411282 h 569181"/>
                <a:gd name="connsiteX84" fmla="*/ 72993 w 605028"/>
                <a:gd name="connsiteY84" fmla="*/ 93909 h 569181"/>
                <a:gd name="connsiteX85" fmla="*/ 10468 w 605028"/>
                <a:gd name="connsiteY85" fmla="*/ 93909 h 569181"/>
                <a:gd name="connsiteX86" fmla="*/ 0 w 605028"/>
                <a:gd name="connsiteY86" fmla="*/ 83315 h 569181"/>
                <a:gd name="connsiteX87" fmla="*/ 10468 w 605028"/>
                <a:gd name="connsiteY87" fmla="*/ 72865 h 569181"/>
                <a:gd name="connsiteX88" fmla="*/ 83462 w 605028"/>
                <a:gd name="connsiteY88" fmla="*/ 72865 h 569181"/>
                <a:gd name="connsiteX89" fmla="*/ 291974 w 605028"/>
                <a:gd name="connsiteY89" fmla="*/ 72865 h 569181"/>
                <a:gd name="connsiteX90" fmla="*/ 291974 w 605028"/>
                <a:gd name="connsiteY90" fmla="*/ 10450 h 569181"/>
                <a:gd name="connsiteX91" fmla="*/ 302586 w 605028"/>
                <a:gd name="connsiteY91" fmla="*/ 0 h 5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5028" h="569181">
                  <a:moveTo>
                    <a:pt x="407966" y="148964"/>
                  </a:moveTo>
                  <a:lnTo>
                    <a:pt x="449124" y="148964"/>
                  </a:lnTo>
                  <a:cubicBezTo>
                    <a:pt x="449555" y="148964"/>
                    <a:pt x="449841" y="148964"/>
                    <a:pt x="450128" y="148964"/>
                  </a:cubicBezTo>
                  <a:cubicBezTo>
                    <a:pt x="450272" y="148964"/>
                    <a:pt x="450415" y="148964"/>
                    <a:pt x="450702" y="149107"/>
                  </a:cubicBezTo>
                  <a:cubicBezTo>
                    <a:pt x="450845" y="149107"/>
                    <a:pt x="450989" y="149107"/>
                    <a:pt x="451132" y="149107"/>
                  </a:cubicBezTo>
                  <a:cubicBezTo>
                    <a:pt x="451419" y="149107"/>
                    <a:pt x="451562" y="149251"/>
                    <a:pt x="451706" y="149251"/>
                  </a:cubicBezTo>
                  <a:cubicBezTo>
                    <a:pt x="451849" y="149251"/>
                    <a:pt x="451992" y="149394"/>
                    <a:pt x="452136" y="149394"/>
                  </a:cubicBezTo>
                  <a:cubicBezTo>
                    <a:pt x="452423" y="149394"/>
                    <a:pt x="452566" y="149537"/>
                    <a:pt x="452710" y="149537"/>
                  </a:cubicBezTo>
                  <a:cubicBezTo>
                    <a:pt x="452853" y="149537"/>
                    <a:pt x="452996" y="149680"/>
                    <a:pt x="453140" y="149680"/>
                  </a:cubicBezTo>
                  <a:cubicBezTo>
                    <a:pt x="453283" y="149823"/>
                    <a:pt x="453427" y="149823"/>
                    <a:pt x="453570" y="149967"/>
                  </a:cubicBezTo>
                  <a:cubicBezTo>
                    <a:pt x="453713" y="149967"/>
                    <a:pt x="454000" y="150110"/>
                    <a:pt x="454144" y="150110"/>
                  </a:cubicBezTo>
                  <a:cubicBezTo>
                    <a:pt x="454287" y="150253"/>
                    <a:pt x="454430" y="150396"/>
                    <a:pt x="454574" y="150396"/>
                  </a:cubicBezTo>
                  <a:cubicBezTo>
                    <a:pt x="454717" y="150539"/>
                    <a:pt x="454861" y="150539"/>
                    <a:pt x="455004" y="150682"/>
                  </a:cubicBezTo>
                  <a:cubicBezTo>
                    <a:pt x="455148" y="150826"/>
                    <a:pt x="455291" y="150969"/>
                    <a:pt x="455434" y="150969"/>
                  </a:cubicBezTo>
                  <a:cubicBezTo>
                    <a:pt x="455578" y="151112"/>
                    <a:pt x="455721" y="151255"/>
                    <a:pt x="455865" y="151255"/>
                  </a:cubicBezTo>
                  <a:cubicBezTo>
                    <a:pt x="456008" y="151542"/>
                    <a:pt x="456295" y="151685"/>
                    <a:pt x="456582" y="151971"/>
                  </a:cubicBezTo>
                  <a:cubicBezTo>
                    <a:pt x="456868" y="152258"/>
                    <a:pt x="457012" y="152544"/>
                    <a:pt x="457299" y="152830"/>
                  </a:cubicBezTo>
                  <a:cubicBezTo>
                    <a:pt x="457299" y="152830"/>
                    <a:pt x="457442" y="152973"/>
                    <a:pt x="457585" y="153117"/>
                  </a:cubicBezTo>
                  <a:cubicBezTo>
                    <a:pt x="457585" y="153260"/>
                    <a:pt x="457729" y="153403"/>
                    <a:pt x="457872" y="153546"/>
                  </a:cubicBezTo>
                  <a:cubicBezTo>
                    <a:pt x="458016" y="153689"/>
                    <a:pt x="458016" y="153833"/>
                    <a:pt x="458159" y="153976"/>
                  </a:cubicBezTo>
                  <a:cubicBezTo>
                    <a:pt x="458303" y="154262"/>
                    <a:pt x="458303" y="154262"/>
                    <a:pt x="458446" y="154549"/>
                  </a:cubicBezTo>
                  <a:cubicBezTo>
                    <a:pt x="458446" y="154692"/>
                    <a:pt x="458589" y="154835"/>
                    <a:pt x="458589" y="154978"/>
                  </a:cubicBezTo>
                  <a:cubicBezTo>
                    <a:pt x="458733" y="155121"/>
                    <a:pt x="458733" y="155264"/>
                    <a:pt x="458876" y="155408"/>
                  </a:cubicBezTo>
                  <a:cubicBezTo>
                    <a:pt x="458876" y="155551"/>
                    <a:pt x="459020" y="155694"/>
                    <a:pt x="459020" y="155837"/>
                  </a:cubicBezTo>
                  <a:cubicBezTo>
                    <a:pt x="459020" y="155980"/>
                    <a:pt x="459163" y="156267"/>
                    <a:pt x="459163" y="156410"/>
                  </a:cubicBezTo>
                  <a:cubicBezTo>
                    <a:pt x="459306" y="156553"/>
                    <a:pt x="459306" y="156696"/>
                    <a:pt x="459306" y="156840"/>
                  </a:cubicBezTo>
                  <a:cubicBezTo>
                    <a:pt x="459306" y="156983"/>
                    <a:pt x="459450" y="157269"/>
                    <a:pt x="459450" y="157412"/>
                  </a:cubicBezTo>
                  <a:cubicBezTo>
                    <a:pt x="459450" y="157555"/>
                    <a:pt x="459450" y="157699"/>
                    <a:pt x="459593" y="157985"/>
                  </a:cubicBezTo>
                  <a:cubicBezTo>
                    <a:pt x="459593" y="158128"/>
                    <a:pt x="459593" y="158271"/>
                    <a:pt x="459593" y="158415"/>
                  </a:cubicBezTo>
                  <a:cubicBezTo>
                    <a:pt x="459593" y="158701"/>
                    <a:pt x="459593" y="159130"/>
                    <a:pt x="459593" y="159417"/>
                  </a:cubicBezTo>
                  <a:lnTo>
                    <a:pt x="459593" y="200511"/>
                  </a:lnTo>
                  <a:cubicBezTo>
                    <a:pt x="459593" y="206239"/>
                    <a:pt x="455004" y="210964"/>
                    <a:pt x="449124" y="210964"/>
                  </a:cubicBezTo>
                  <a:cubicBezTo>
                    <a:pt x="443244" y="210964"/>
                    <a:pt x="438655" y="206239"/>
                    <a:pt x="438655" y="200511"/>
                  </a:cubicBezTo>
                  <a:lnTo>
                    <a:pt x="438655" y="184761"/>
                  </a:lnTo>
                  <a:lnTo>
                    <a:pt x="339272" y="283989"/>
                  </a:lnTo>
                  <a:cubicBezTo>
                    <a:pt x="337264" y="285994"/>
                    <a:pt x="334539" y="286996"/>
                    <a:pt x="331815" y="286996"/>
                  </a:cubicBezTo>
                  <a:cubicBezTo>
                    <a:pt x="329090" y="286996"/>
                    <a:pt x="326508" y="285994"/>
                    <a:pt x="324357" y="283989"/>
                  </a:cubicBezTo>
                  <a:lnTo>
                    <a:pt x="273160" y="232872"/>
                  </a:lnTo>
                  <a:lnTo>
                    <a:pt x="163307" y="342552"/>
                  </a:lnTo>
                  <a:cubicBezTo>
                    <a:pt x="161300" y="344557"/>
                    <a:pt x="158575" y="345559"/>
                    <a:pt x="155850" y="345559"/>
                  </a:cubicBezTo>
                  <a:cubicBezTo>
                    <a:pt x="153125" y="345559"/>
                    <a:pt x="150544" y="344557"/>
                    <a:pt x="148393" y="342552"/>
                  </a:cubicBezTo>
                  <a:cubicBezTo>
                    <a:pt x="144377" y="338400"/>
                    <a:pt x="144377" y="331813"/>
                    <a:pt x="148393" y="327661"/>
                  </a:cubicBezTo>
                  <a:lnTo>
                    <a:pt x="265702" y="210534"/>
                  </a:lnTo>
                  <a:cubicBezTo>
                    <a:pt x="267567" y="208816"/>
                    <a:pt x="269861" y="207814"/>
                    <a:pt x="272156" y="207528"/>
                  </a:cubicBezTo>
                  <a:cubicBezTo>
                    <a:pt x="272443" y="207528"/>
                    <a:pt x="272873" y="207528"/>
                    <a:pt x="273160" y="207528"/>
                  </a:cubicBezTo>
                  <a:cubicBezTo>
                    <a:pt x="273447" y="207528"/>
                    <a:pt x="273877" y="207528"/>
                    <a:pt x="274164" y="207528"/>
                  </a:cubicBezTo>
                  <a:cubicBezTo>
                    <a:pt x="276602" y="207814"/>
                    <a:pt x="278753" y="208816"/>
                    <a:pt x="280617" y="210534"/>
                  </a:cubicBezTo>
                  <a:lnTo>
                    <a:pt x="331815" y="261652"/>
                  </a:lnTo>
                  <a:lnTo>
                    <a:pt x="423741" y="169869"/>
                  </a:lnTo>
                  <a:lnTo>
                    <a:pt x="407966" y="169869"/>
                  </a:lnTo>
                  <a:cubicBezTo>
                    <a:pt x="402229" y="169869"/>
                    <a:pt x="397497" y="165288"/>
                    <a:pt x="397497" y="159417"/>
                  </a:cubicBezTo>
                  <a:cubicBezTo>
                    <a:pt x="397497" y="153689"/>
                    <a:pt x="402229" y="148964"/>
                    <a:pt x="407966" y="148964"/>
                  </a:cubicBezTo>
                  <a:close/>
                  <a:moveTo>
                    <a:pt x="94074" y="93909"/>
                  </a:moveTo>
                  <a:lnTo>
                    <a:pt x="94074" y="400689"/>
                  </a:lnTo>
                  <a:lnTo>
                    <a:pt x="510954" y="400689"/>
                  </a:lnTo>
                  <a:lnTo>
                    <a:pt x="510954" y="93909"/>
                  </a:lnTo>
                  <a:lnTo>
                    <a:pt x="302586" y="93909"/>
                  </a:lnTo>
                  <a:close/>
                  <a:moveTo>
                    <a:pt x="302586" y="0"/>
                  </a:moveTo>
                  <a:cubicBezTo>
                    <a:pt x="308322" y="0"/>
                    <a:pt x="313055" y="4581"/>
                    <a:pt x="313055" y="10450"/>
                  </a:cubicBezTo>
                  <a:lnTo>
                    <a:pt x="313055" y="72865"/>
                  </a:lnTo>
                  <a:lnTo>
                    <a:pt x="521566" y="72865"/>
                  </a:lnTo>
                  <a:lnTo>
                    <a:pt x="594560" y="72865"/>
                  </a:lnTo>
                  <a:cubicBezTo>
                    <a:pt x="600296" y="72865"/>
                    <a:pt x="605028" y="77589"/>
                    <a:pt x="605028" y="83315"/>
                  </a:cubicBezTo>
                  <a:cubicBezTo>
                    <a:pt x="605028" y="89185"/>
                    <a:pt x="600296" y="93909"/>
                    <a:pt x="594560" y="93909"/>
                  </a:cubicBezTo>
                  <a:lnTo>
                    <a:pt x="532035" y="93909"/>
                  </a:lnTo>
                  <a:lnTo>
                    <a:pt x="532035" y="411282"/>
                  </a:lnTo>
                  <a:cubicBezTo>
                    <a:pt x="532035" y="417008"/>
                    <a:pt x="527302" y="421732"/>
                    <a:pt x="521566" y="421732"/>
                  </a:cubicBezTo>
                  <a:lnTo>
                    <a:pt x="327969" y="421732"/>
                  </a:lnTo>
                  <a:lnTo>
                    <a:pt x="457607" y="551144"/>
                  </a:lnTo>
                  <a:cubicBezTo>
                    <a:pt x="461623" y="555295"/>
                    <a:pt x="461623" y="561880"/>
                    <a:pt x="457607" y="566032"/>
                  </a:cubicBezTo>
                  <a:cubicBezTo>
                    <a:pt x="455456" y="568036"/>
                    <a:pt x="452875" y="569181"/>
                    <a:pt x="450150" y="569181"/>
                  </a:cubicBezTo>
                  <a:cubicBezTo>
                    <a:pt x="447426" y="569181"/>
                    <a:pt x="444701" y="568036"/>
                    <a:pt x="442693" y="566032"/>
                  </a:cubicBezTo>
                  <a:lnTo>
                    <a:pt x="313055" y="436620"/>
                  </a:lnTo>
                  <a:lnTo>
                    <a:pt x="313055" y="557013"/>
                  </a:lnTo>
                  <a:cubicBezTo>
                    <a:pt x="313055" y="562882"/>
                    <a:pt x="308322" y="567463"/>
                    <a:pt x="302586" y="567463"/>
                  </a:cubicBezTo>
                  <a:cubicBezTo>
                    <a:pt x="296706" y="567463"/>
                    <a:pt x="291974" y="562882"/>
                    <a:pt x="291974" y="557013"/>
                  </a:cubicBezTo>
                  <a:lnTo>
                    <a:pt x="291974" y="436620"/>
                  </a:lnTo>
                  <a:lnTo>
                    <a:pt x="163913" y="564600"/>
                  </a:lnTo>
                  <a:cubicBezTo>
                    <a:pt x="161762" y="566604"/>
                    <a:pt x="159180" y="567607"/>
                    <a:pt x="156456" y="567607"/>
                  </a:cubicBezTo>
                  <a:cubicBezTo>
                    <a:pt x="153731" y="567607"/>
                    <a:pt x="151006" y="566604"/>
                    <a:pt x="148999" y="564600"/>
                  </a:cubicBezTo>
                  <a:cubicBezTo>
                    <a:pt x="144840" y="560449"/>
                    <a:pt x="144840" y="553721"/>
                    <a:pt x="148999" y="549712"/>
                  </a:cubicBezTo>
                  <a:lnTo>
                    <a:pt x="277203" y="421732"/>
                  </a:lnTo>
                  <a:lnTo>
                    <a:pt x="83462" y="421732"/>
                  </a:lnTo>
                  <a:cubicBezTo>
                    <a:pt x="77726" y="421732"/>
                    <a:pt x="72993" y="417008"/>
                    <a:pt x="72993" y="411282"/>
                  </a:cubicBezTo>
                  <a:lnTo>
                    <a:pt x="72993" y="93909"/>
                  </a:lnTo>
                  <a:lnTo>
                    <a:pt x="10468" y="93909"/>
                  </a:lnTo>
                  <a:cubicBezTo>
                    <a:pt x="4732" y="93909"/>
                    <a:pt x="0" y="89185"/>
                    <a:pt x="0" y="83315"/>
                  </a:cubicBezTo>
                  <a:cubicBezTo>
                    <a:pt x="0" y="77589"/>
                    <a:pt x="4732" y="72865"/>
                    <a:pt x="10468" y="72865"/>
                  </a:cubicBezTo>
                  <a:lnTo>
                    <a:pt x="83462" y="72865"/>
                  </a:lnTo>
                  <a:lnTo>
                    <a:pt x="291974" y="72865"/>
                  </a:lnTo>
                  <a:lnTo>
                    <a:pt x="291974" y="10450"/>
                  </a:lnTo>
                  <a:cubicBezTo>
                    <a:pt x="291974" y="4581"/>
                    <a:pt x="296706" y="0"/>
                    <a:pt x="3025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42264" y="2027717"/>
            <a:ext cx="4076065" cy="3534410"/>
            <a:chOff x="7422044" y="3646185"/>
            <a:chExt cx="4076065" cy="3534410"/>
          </a:xfrm>
        </p:grpSpPr>
        <p:sp>
          <p:nvSpPr>
            <p:cNvPr id="5" name="矩形 4"/>
            <p:cNvSpPr/>
            <p:nvPr/>
          </p:nvSpPr>
          <p:spPr>
            <a:xfrm>
              <a:off x="7422044" y="4319285"/>
              <a:ext cx="4076065" cy="2861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    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9号-创粗黑" panose="00000500000000000000" pitchFamily="2" charset="-122"/>
                </a:rPr>
                <a:t>各项短期偿债指标均远低于行业平均水平，尤其是现金流量比率差距更甚，企业的经营现金流量低，说明利润的变现率较差，存在高于行业平均水平的大额应收款项或存货等非现金类短期资产。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727480" y="3646185"/>
              <a:ext cx="2050552" cy="6076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ea typeface="+mn-lt"/>
                  <a:sym typeface="字魂59号-创粗黑" panose="00000500000000000000" pitchFamily="2" charset="-122"/>
                </a:rPr>
                <a:t>现金流量比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0" name="TextBox 14_1_1"/>
          <p:cNvSpPr txBox="1"/>
          <p:nvPr/>
        </p:nvSpPr>
        <p:spPr>
          <a:xfrm>
            <a:off x="1142839" y="436093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偿债能力分析</a:t>
            </a:r>
            <a:r>
              <a:rPr lang="en-US" altLang="zh-CN" sz="3600" dirty="0">
                <a:ea typeface="+mn-lt"/>
                <a:sym typeface="字魂59号-创粗黑" panose="00000500000000000000" pitchFamily="2" charset="-122"/>
              </a:rPr>
              <a:t>——</a:t>
            </a:r>
            <a:r>
              <a:rPr lang="zh-CN" altLang="en-US" sz="2400" dirty="0">
                <a:ea typeface="+mn-lt"/>
                <a:sym typeface="字魂59号-创粗黑" panose="00000500000000000000" pitchFamily="2" charset="-122"/>
              </a:rPr>
              <a:t>短期偿债能力</a:t>
            </a:r>
            <a:endParaRPr lang="zh-CN" altLang="en-US" sz="24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8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9" name="组合 38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43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06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8940" y="1522095"/>
            <a:ext cx="5965190" cy="385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640679" y="1915722"/>
            <a:ext cx="639518" cy="639518"/>
            <a:chOff x="2959100" y="1866900"/>
            <a:chExt cx="1536700" cy="1536700"/>
          </a:xfrm>
        </p:grpSpPr>
        <p:sp>
          <p:nvSpPr>
            <p:cNvPr id="36" name="椭圆 35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E9D0D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椭圆 2"/>
            <p:cNvSpPr/>
            <p:nvPr/>
          </p:nvSpPr>
          <p:spPr>
            <a:xfrm>
              <a:off x="3361590" y="2291067"/>
              <a:ext cx="731720" cy="688366"/>
            </a:xfrm>
            <a:custGeom>
              <a:avLst/>
              <a:gdLst>
                <a:gd name="connsiteX0" fmla="*/ 407966 w 605028"/>
                <a:gd name="connsiteY0" fmla="*/ 148964 h 569181"/>
                <a:gd name="connsiteX1" fmla="*/ 449124 w 605028"/>
                <a:gd name="connsiteY1" fmla="*/ 148964 h 569181"/>
                <a:gd name="connsiteX2" fmla="*/ 450128 w 605028"/>
                <a:gd name="connsiteY2" fmla="*/ 148964 h 569181"/>
                <a:gd name="connsiteX3" fmla="*/ 450702 w 605028"/>
                <a:gd name="connsiteY3" fmla="*/ 149107 h 569181"/>
                <a:gd name="connsiteX4" fmla="*/ 451132 w 605028"/>
                <a:gd name="connsiteY4" fmla="*/ 149107 h 569181"/>
                <a:gd name="connsiteX5" fmla="*/ 451706 w 605028"/>
                <a:gd name="connsiteY5" fmla="*/ 149251 h 569181"/>
                <a:gd name="connsiteX6" fmla="*/ 452136 w 605028"/>
                <a:gd name="connsiteY6" fmla="*/ 149394 h 569181"/>
                <a:gd name="connsiteX7" fmla="*/ 452710 w 605028"/>
                <a:gd name="connsiteY7" fmla="*/ 149537 h 569181"/>
                <a:gd name="connsiteX8" fmla="*/ 453140 w 605028"/>
                <a:gd name="connsiteY8" fmla="*/ 149680 h 569181"/>
                <a:gd name="connsiteX9" fmla="*/ 453570 w 605028"/>
                <a:gd name="connsiteY9" fmla="*/ 149967 h 569181"/>
                <a:gd name="connsiteX10" fmla="*/ 454144 w 605028"/>
                <a:gd name="connsiteY10" fmla="*/ 150110 h 569181"/>
                <a:gd name="connsiteX11" fmla="*/ 454574 w 605028"/>
                <a:gd name="connsiteY11" fmla="*/ 150396 h 569181"/>
                <a:gd name="connsiteX12" fmla="*/ 455004 w 605028"/>
                <a:gd name="connsiteY12" fmla="*/ 150682 h 569181"/>
                <a:gd name="connsiteX13" fmla="*/ 455434 w 605028"/>
                <a:gd name="connsiteY13" fmla="*/ 150969 h 569181"/>
                <a:gd name="connsiteX14" fmla="*/ 455865 w 605028"/>
                <a:gd name="connsiteY14" fmla="*/ 151255 h 569181"/>
                <a:gd name="connsiteX15" fmla="*/ 456582 w 605028"/>
                <a:gd name="connsiteY15" fmla="*/ 151971 h 569181"/>
                <a:gd name="connsiteX16" fmla="*/ 457299 w 605028"/>
                <a:gd name="connsiteY16" fmla="*/ 152830 h 569181"/>
                <a:gd name="connsiteX17" fmla="*/ 457585 w 605028"/>
                <a:gd name="connsiteY17" fmla="*/ 153117 h 569181"/>
                <a:gd name="connsiteX18" fmla="*/ 457872 w 605028"/>
                <a:gd name="connsiteY18" fmla="*/ 153546 h 569181"/>
                <a:gd name="connsiteX19" fmla="*/ 458159 w 605028"/>
                <a:gd name="connsiteY19" fmla="*/ 153976 h 569181"/>
                <a:gd name="connsiteX20" fmla="*/ 458446 w 605028"/>
                <a:gd name="connsiteY20" fmla="*/ 154549 h 569181"/>
                <a:gd name="connsiteX21" fmla="*/ 458589 w 605028"/>
                <a:gd name="connsiteY21" fmla="*/ 154978 h 569181"/>
                <a:gd name="connsiteX22" fmla="*/ 458876 w 605028"/>
                <a:gd name="connsiteY22" fmla="*/ 155408 h 569181"/>
                <a:gd name="connsiteX23" fmla="*/ 459020 w 605028"/>
                <a:gd name="connsiteY23" fmla="*/ 155837 h 569181"/>
                <a:gd name="connsiteX24" fmla="*/ 459163 w 605028"/>
                <a:gd name="connsiteY24" fmla="*/ 156410 h 569181"/>
                <a:gd name="connsiteX25" fmla="*/ 459306 w 605028"/>
                <a:gd name="connsiteY25" fmla="*/ 156840 h 569181"/>
                <a:gd name="connsiteX26" fmla="*/ 459450 w 605028"/>
                <a:gd name="connsiteY26" fmla="*/ 157412 h 569181"/>
                <a:gd name="connsiteX27" fmla="*/ 459593 w 605028"/>
                <a:gd name="connsiteY27" fmla="*/ 157985 h 569181"/>
                <a:gd name="connsiteX28" fmla="*/ 459593 w 605028"/>
                <a:gd name="connsiteY28" fmla="*/ 158415 h 569181"/>
                <a:gd name="connsiteX29" fmla="*/ 459593 w 605028"/>
                <a:gd name="connsiteY29" fmla="*/ 159417 h 569181"/>
                <a:gd name="connsiteX30" fmla="*/ 459593 w 605028"/>
                <a:gd name="connsiteY30" fmla="*/ 200511 h 569181"/>
                <a:gd name="connsiteX31" fmla="*/ 449124 w 605028"/>
                <a:gd name="connsiteY31" fmla="*/ 210964 h 569181"/>
                <a:gd name="connsiteX32" fmla="*/ 438655 w 605028"/>
                <a:gd name="connsiteY32" fmla="*/ 200511 h 569181"/>
                <a:gd name="connsiteX33" fmla="*/ 438655 w 605028"/>
                <a:gd name="connsiteY33" fmla="*/ 184761 h 569181"/>
                <a:gd name="connsiteX34" fmla="*/ 339272 w 605028"/>
                <a:gd name="connsiteY34" fmla="*/ 283989 h 569181"/>
                <a:gd name="connsiteX35" fmla="*/ 331815 w 605028"/>
                <a:gd name="connsiteY35" fmla="*/ 286996 h 569181"/>
                <a:gd name="connsiteX36" fmla="*/ 324357 w 605028"/>
                <a:gd name="connsiteY36" fmla="*/ 283989 h 569181"/>
                <a:gd name="connsiteX37" fmla="*/ 273160 w 605028"/>
                <a:gd name="connsiteY37" fmla="*/ 232872 h 569181"/>
                <a:gd name="connsiteX38" fmla="*/ 163307 w 605028"/>
                <a:gd name="connsiteY38" fmla="*/ 342552 h 569181"/>
                <a:gd name="connsiteX39" fmla="*/ 155850 w 605028"/>
                <a:gd name="connsiteY39" fmla="*/ 345559 h 569181"/>
                <a:gd name="connsiteX40" fmla="*/ 148393 w 605028"/>
                <a:gd name="connsiteY40" fmla="*/ 342552 h 569181"/>
                <a:gd name="connsiteX41" fmla="*/ 148393 w 605028"/>
                <a:gd name="connsiteY41" fmla="*/ 327661 h 569181"/>
                <a:gd name="connsiteX42" fmla="*/ 265702 w 605028"/>
                <a:gd name="connsiteY42" fmla="*/ 210534 h 569181"/>
                <a:gd name="connsiteX43" fmla="*/ 272156 w 605028"/>
                <a:gd name="connsiteY43" fmla="*/ 207528 h 569181"/>
                <a:gd name="connsiteX44" fmla="*/ 273160 w 605028"/>
                <a:gd name="connsiteY44" fmla="*/ 207528 h 569181"/>
                <a:gd name="connsiteX45" fmla="*/ 274164 w 605028"/>
                <a:gd name="connsiteY45" fmla="*/ 207528 h 569181"/>
                <a:gd name="connsiteX46" fmla="*/ 280617 w 605028"/>
                <a:gd name="connsiteY46" fmla="*/ 210534 h 569181"/>
                <a:gd name="connsiteX47" fmla="*/ 331815 w 605028"/>
                <a:gd name="connsiteY47" fmla="*/ 261652 h 569181"/>
                <a:gd name="connsiteX48" fmla="*/ 423741 w 605028"/>
                <a:gd name="connsiteY48" fmla="*/ 169869 h 569181"/>
                <a:gd name="connsiteX49" fmla="*/ 407966 w 605028"/>
                <a:gd name="connsiteY49" fmla="*/ 169869 h 569181"/>
                <a:gd name="connsiteX50" fmla="*/ 397497 w 605028"/>
                <a:gd name="connsiteY50" fmla="*/ 159417 h 569181"/>
                <a:gd name="connsiteX51" fmla="*/ 407966 w 605028"/>
                <a:gd name="connsiteY51" fmla="*/ 148964 h 569181"/>
                <a:gd name="connsiteX52" fmla="*/ 94074 w 605028"/>
                <a:gd name="connsiteY52" fmla="*/ 93909 h 569181"/>
                <a:gd name="connsiteX53" fmla="*/ 94074 w 605028"/>
                <a:gd name="connsiteY53" fmla="*/ 400689 h 569181"/>
                <a:gd name="connsiteX54" fmla="*/ 510954 w 605028"/>
                <a:gd name="connsiteY54" fmla="*/ 400689 h 569181"/>
                <a:gd name="connsiteX55" fmla="*/ 510954 w 605028"/>
                <a:gd name="connsiteY55" fmla="*/ 93909 h 569181"/>
                <a:gd name="connsiteX56" fmla="*/ 302586 w 605028"/>
                <a:gd name="connsiteY56" fmla="*/ 93909 h 569181"/>
                <a:gd name="connsiteX57" fmla="*/ 302586 w 605028"/>
                <a:gd name="connsiteY57" fmla="*/ 0 h 569181"/>
                <a:gd name="connsiteX58" fmla="*/ 313055 w 605028"/>
                <a:gd name="connsiteY58" fmla="*/ 10450 h 569181"/>
                <a:gd name="connsiteX59" fmla="*/ 313055 w 605028"/>
                <a:gd name="connsiteY59" fmla="*/ 72865 h 569181"/>
                <a:gd name="connsiteX60" fmla="*/ 521566 w 605028"/>
                <a:gd name="connsiteY60" fmla="*/ 72865 h 569181"/>
                <a:gd name="connsiteX61" fmla="*/ 594560 w 605028"/>
                <a:gd name="connsiteY61" fmla="*/ 72865 h 569181"/>
                <a:gd name="connsiteX62" fmla="*/ 605028 w 605028"/>
                <a:gd name="connsiteY62" fmla="*/ 83315 h 569181"/>
                <a:gd name="connsiteX63" fmla="*/ 594560 w 605028"/>
                <a:gd name="connsiteY63" fmla="*/ 93909 h 569181"/>
                <a:gd name="connsiteX64" fmla="*/ 532035 w 605028"/>
                <a:gd name="connsiteY64" fmla="*/ 93909 h 569181"/>
                <a:gd name="connsiteX65" fmla="*/ 532035 w 605028"/>
                <a:gd name="connsiteY65" fmla="*/ 411282 h 569181"/>
                <a:gd name="connsiteX66" fmla="*/ 521566 w 605028"/>
                <a:gd name="connsiteY66" fmla="*/ 421732 h 569181"/>
                <a:gd name="connsiteX67" fmla="*/ 327969 w 605028"/>
                <a:gd name="connsiteY67" fmla="*/ 421732 h 569181"/>
                <a:gd name="connsiteX68" fmla="*/ 457607 w 605028"/>
                <a:gd name="connsiteY68" fmla="*/ 551144 h 569181"/>
                <a:gd name="connsiteX69" fmla="*/ 457607 w 605028"/>
                <a:gd name="connsiteY69" fmla="*/ 566032 h 569181"/>
                <a:gd name="connsiteX70" fmla="*/ 450150 w 605028"/>
                <a:gd name="connsiteY70" fmla="*/ 569181 h 569181"/>
                <a:gd name="connsiteX71" fmla="*/ 442693 w 605028"/>
                <a:gd name="connsiteY71" fmla="*/ 566032 h 569181"/>
                <a:gd name="connsiteX72" fmla="*/ 313055 w 605028"/>
                <a:gd name="connsiteY72" fmla="*/ 436620 h 569181"/>
                <a:gd name="connsiteX73" fmla="*/ 313055 w 605028"/>
                <a:gd name="connsiteY73" fmla="*/ 557013 h 569181"/>
                <a:gd name="connsiteX74" fmla="*/ 302586 w 605028"/>
                <a:gd name="connsiteY74" fmla="*/ 567463 h 569181"/>
                <a:gd name="connsiteX75" fmla="*/ 291974 w 605028"/>
                <a:gd name="connsiteY75" fmla="*/ 557013 h 569181"/>
                <a:gd name="connsiteX76" fmla="*/ 291974 w 605028"/>
                <a:gd name="connsiteY76" fmla="*/ 436620 h 569181"/>
                <a:gd name="connsiteX77" fmla="*/ 163913 w 605028"/>
                <a:gd name="connsiteY77" fmla="*/ 564600 h 569181"/>
                <a:gd name="connsiteX78" fmla="*/ 156456 w 605028"/>
                <a:gd name="connsiteY78" fmla="*/ 567607 h 569181"/>
                <a:gd name="connsiteX79" fmla="*/ 148999 w 605028"/>
                <a:gd name="connsiteY79" fmla="*/ 564600 h 569181"/>
                <a:gd name="connsiteX80" fmla="*/ 148999 w 605028"/>
                <a:gd name="connsiteY80" fmla="*/ 549712 h 569181"/>
                <a:gd name="connsiteX81" fmla="*/ 277203 w 605028"/>
                <a:gd name="connsiteY81" fmla="*/ 421732 h 569181"/>
                <a:gd name="connsiteX82" fmla="*/ 83462 w 605028"/>
                <a:gd name="connsiteY82" fmla="*/ 421732 h 569181"/>
                <a:gd name="connsiteX83" fmla="*/ 72993 w 605028"/>
                <a:gd name="connsiteY83" fmla="*/ 411282 h 569181"/>
                <a:gd name="connsiteX84" fmla="*/ 72993 w 605028"/>
                <a:gd name="connsiteY84" fmla="*/ 93909 h 569181"/>
                <a:gd name="connsiteX85" fmla="*/ 10468 w 605028"/>
                <a:gd name="connsiteY85" fmla="*/ 93909 h 569181"/>
                <a:gd name="connsiteX86" fmla="*/ 0 w 605028"/>
                <a:gd name="connsiteY86" fmla="*/ 83315 h 569181"/>
                <a:gd name="connsiteX87" fmla="*/ 10468 w 605028"/>
                <a:gd name="connsiteY87" fmla="*/ 72865 h 569181"/>
                <a:gd name="connsiteX88" fmla="*/ 83462 w 605028"/>
                <a:gd name="connsiteY88" fmla="*/ 72865 h 569181"/>
                <a:gd name="connsiteX89" fmla="*/ 291974 w 605028"/>
                <a:gd name="connsiteY89" fmla="*/ 72865 h 569181"/>
                <a:gd name="connsiteX90" fmla="*/ 291974 w 605028"/>
                <a:gd name="connsiteY90" fmla="*/ 10450 h 569181"/>
                <a:gd name="connsiteX91" fmla="*/ 302586 w 605028"/>
                <a:gd name="connsiteY91" fmla="*/ 0 h 5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5028" h="569181">
                  <a:moveTo>
                    <a:pt x="407966" y="148964"/>
                  </a:moveTo>
                  <a:lnTo>
                    <a:pt x="449124" y="148964"/>
                  </a:lnTo>
                  <a:cubicBezTo>
                    <a:pt x="449555" y="148964"/>
                    <a:pt x="449841" y="148964"/>
                    <a:pt x="450128" y="148964"/>
                  </a:cubicBezTo>
                  <a:cubicBezTo>
                    <a:pt x="450272" y="148964"/>
                    <a:pt x="450415" y="148964"/>
                    <a:pt x="450702" y="149107"/>
                  </a:cubicBezTo>
                  <a:cubicBezTo>
                    <a:pt x="450845" y="149107"/>
                    <a:pt x="450989" y="149107"/>
                    <a:pt x="451132" y="149107"/>
                  </a:cubicBezTo>
                  <a:cubicBezTo>
                    <a:pt x="451419" y="149107"/>
                    <a:pt x="451562" y="149251"/>
                    <a:pt x="451706" y="149251"/>
                  </a:cubicBezTo>
                  <a:cubicBezTo>
                    <a:pt x="451849" y="149251"/>
                    <a:pt x="451992" y="149394"/>
                    <a:pt x="452136" y="149394"/>
                  </a:cubicBezTo>
                  <a:cubicBezTo>
                    <a:pt x="452423" y="149394"/>
                    <a:pt x="452566" y="149537"/>
                    <a:pt x="452710" y="149537"/>
                  </a:cubicBezTo>
                  <a:cubicBezTo>
                    <a:pt x="452853" y="149537"/>
                    <a:pt x="452996" y="149680"/>
                    <a:pt x="453140" y="149680"/>
                  </a:cubicBezTo>
                  <a:cubicBezTo>
                    <a:pt x="453283" y="149823"/>
                    <a:pt x="453427" y="149823"/>
                    <a:pt x="453570" y="149967"/>
                  </a:cubicBezTo>
                  <a:cubicBezTo>
                    <a:pt x="453713" y="149967"/>
                    <a:pt x="454000" y="150110"/>
                    <a:pt x="454144" y="150110"/>
                  </a:cubicBezTo>
                  <a:cubicBezTo>
                    <a:pt x="454287" y="150253"/>
                    <a:pt x="454430" y="150396"/>
                    <a:pt x="454574" y="150396"/>
                  </a:cubicBezTo>
                  <a:cubicBezTo>
                    <a:pt x="454717" y="150539"/>
                    <a:pt x="454861" y="150539"/>
                    <a:pt x="455004" y="150682"/>
                  </a:cubicBezTo>
                  <a:cubicBezTo>
                    <a:pt x="455148" y="150826"/>
                    <a:pt x="455291" y="150969"/>
                    <a:pt x="455434" y="150969"/>
                  </a:cubicBezTo>
                  <a:cubicBezTo>
                    <a:pt x="455578" y="151112"/>
                    <a:pt x="455721" y="151255"/>
                    <a:pt x="455865" y="151255"/>
                  </a:cubicBezTo>
                  <a:cubicBezTo>
                    <a:pt x="456008" y="151542"/>
                    <a:pt x="456295" y="151685"/>
                    <a:pt x="456582" y="151971"/>
                  </a:cubicBezTo>
                  <a:cubicBezTo>
                    <a:pt x="456868" y="152258"/>
                    <a:pt x="457012" y="152544"/>
                    <a:pt x="457299" y="152830"/>
                  </a:cubicBezTo>
                  <a:cubicBezTo>
                    <a:pt x="457299" y="152830"/>
                    <a:pt x="457442" y="152973"/>
                    <a:pt x="457585" y="153117"/>
                  </a:cubicBezTo>
                  <a:cubicBezTo>
                    <a:pt x="457585" y="153260"/>
                    <a:pt x="457729" y="153403"/>
                    <a:pt x="457872" y="153546"/>
                  </a:cubicBezTo>
                  <a:cubicBezTo>
                    <a:pt x="458016" y="153689"/>
                    <a:pt x="458016" y="153833"/>
                    <a:pt x="458159" y="153976"/>
                  </a:cubicBezTo>
                  <a:cubicBezTo>
                    <a:pt x="458303" y="154262"/>
                    <a:pt x="458303" y="154262"/>
                    <a:pt x="458446" y="154549"/>
                  </a:cubicBezTo>
                  <a:cubicBezTo>
                    <a:pt x="458446" y="154692"/>
                    <a:pt x="458589" y="154835"/>
                    <a:pt x="458589" y="154978"/>
                  </a:cubicBezTo>
                  <a:cubicBezTo>
                    <a:pt x="458733" y="155121"/>
                    <a:pt x="458733" y="155264"/>
                    <a:pt x="458876" y="155408"/>
                  </a:cubicBezTo>
                  <a:cubicBezTo>
                    <a:pt x="458876" y="155551"/>
                    <a:pt x="459020" y="155694"/>
                    <a:pt x="459020" y="155837"/>
                  </a:cubicBezTo>
                  <a:cubicBezTo>
                    <a:pt x="459020" y="155980"/>
                    <a:pt x="459163" y="156267"/>
                    <a:pt x="459163" y="156410"/>
                  </a:cubicBezTo>
                  <a:cubicBezTo>
                    <a:pt x="459306" y="156553"/>
                    <a:pt x="459306" y="156696"/>
                    <a:pt x="459306" y="156840"/>
                  </a:cubicBezTo>
                  <a:cubicBezTo>
                    <a:pt x="459306" y="156983"/>
                    <a:pt x="459450" y="157269"/>
                    <a:pt x="459450" y="157412"/>
                  </a:cubicBezTo>
                  <a:cubicBezTo>
                    <a:pt x="459450" y="157555"/>
                    <a:pt x="459450" y="157699"/>
                    <a:pt x="459593" y="157985"/>
                  </a:cubicBezTo>
                  <a:cubicBezTo>
                    <a:pt x="459593" y="158128"/>
                    <a:pt x="459593" y="158271"/>
                    <a:pt x="459593" y="158415"/>
                  </a:cubicBezTo>
                  <a:cubicBezTo>
                    <a:pt x="459593" y="158701"/>
                    <a:pt x="459593" y="159130"/>
                    <a:pt x="459593" y="159417"/>
                  </a:cubicBezTo>
                  <a:lnTo>
                    <a:pt x="459593" y="200511"/>
                  </a:lnTo>
                  <a:cubicBezTo>
                    <a:pt x="459593" y="206239"/>
                    <a:pt x="455004" y="210964"/>
                    <a:pt x="449124" y="210964"/>
                  </a:cubicBezTo>
                  <a:cubicBezTo>
                    <a:pt x="443244" y="210964"/>
                    <a:pt x="438655" y="206239"/>
                    <a:pt x="438655" y="200511"/>
                  </a:cubicBezTo>
                  <a:lnTo>
                    <a:pt x="438655" y="184761"/>
                  </a:lnTo>
                  <a:lnTo>
                    <a:pt x="339272" y="283989"/>
                  </a:lnTo>
                  <a:cubicBezTo>
                    <a:pt x="337264" y="285994"/>
                    <a:pt x="334539" y="286996"/>
                    <a:pt x="331815" y="286996"/>
                  </a:cubicBezTo>
                  <a:cubicBezTo>
                    <a:pt x="329090" y="286996"/>
                    <a:pt x="326508" y="285994"/>
                    <a:pt x="324357" y="283989"/>
                  </a:cubicBezTo>
                  <a:lnTo>
                    <a:pt x="273160" y="232872"/>
                  </a:lnTo>
                  <a:lnTo>
                    <a:pt x="163307" y="342552"/>
                  </a:lnTo>
                  <a:cubicBezTo>
                    <a:pt x="161300" y="344557"/>
                    <a:pt x="158575" y="345559"/>
                    <a:pt x="155850" y="345559"/>
                  </a:cubicBezTo>
                  <a:cubicBezTo>
                    <a:pt x="153125" y="345559"/>
                    <a:pt x="150544" y="344557"/>
                    <a:pt x="148393" y="342552"/>
                  </a:cubicBezTo>
                  <a:cubicBezTo>
                    <a:pt x="144377" y="338400"/>
                    <a:pt x="144377" y="331813"/>
                    <a:pt x="148393" y="327661"/>
                  </a:cubicBezTo>
                  <a:lnTo>
                    <a:pt x="265702" y="210534"/>
                  </a:lnTo>
                  <a:cubicBezTo>
                    <a:pt x="267567" y="208816"/>
                    <a:pt x="269861" y="207814"/>
                    <a:pt x="272156" y="207528"/>
                  </a:cubicBezTo>
                  <a:cubicBezTo>
                    <a:pt x="272443" y="207528"/>
                    <a:pt x="272873" y="207528"/>
                    <a:pt x="273160" y="207528"/>
                  </a:cubicBezTo>
                  <a:cubicBezTo>
                    <a:pt x="273447" y="207528"/>
                    <a:pt x="273877" y="207528"/>
                    <a:pt x="274164" y="207528"/>
                  </a:cubicBezTo>
                  <a:cubicBezTo>
                    <a:pt x="276602" y="207814"/>
                    <a:pt x="278753" y="208816"/>
                    <a:pt x="280617" y="210534"/>
                  </a:cubicBezTo>
                  <a:lnTo>
                    <a:pt x="331815" y="261652"/>
                  </a:lnTo>
                  <a:lnTo>
                    <a:pt x="423741" y="169869"/>
                  </a:lnTo>
                  <a:lnTo>
                    <a:pt x="407966" y="169869"/>
                  </a:lnTo>
                  <a:cubicBezTo>
                    <a:pt x="402229" y="169869"/>
                    <a:pt x="397497" y="165288"/>
                    <a:pt x="397497" y="159417"/>
                  </a:cubicBezTo>
                  <a:cubicBezTo>
                    <a:pt x="397497" y="153689"/>
                    <a:pt x="402229" y="148964"/>
                    <a:pt x="407966" y="148964"/>
                  </a:cubicBezTo>
                  <a:close/>
                  <a:moveTo>
                    <a:pt x="94074" y="93909"/>
                  </a:moveTo>
                  <a:lnTo>
                    <a:pt x="94074" y="400689"/>
                  </a:lnTo>
                  <a:lnTo>
                    <a:pt x="510954" y="400689"/>
                  </a:lnTo>
                  <a:lnTo>
                    <a:pt x="510954" y="93909"/>
                  </a:lnTo>
                  <a:lnTo>
                    <a:pt x="302586" y="93909"/>
                  </a:lnTo>
                  <a:close/>
                  <a:moveTo>
                    <a:pt x="302586" y="0"/>
                  </a:moveTo>
                  <a:cubicBezTo>
                    <a:pt x="308322" y="0"/>
                    <a:pt x="313055" y="4581"/>
                    <a:pt x="313055" y="10450"/>
                  </a:cubicBezTo>
                  <a:lnTo>
                    <a:pt x="313055" y="72865"/>
                  </a:lnTo>
                  <a:lnTo>
                    <a:pt x="521566" y="72865"/>
                  </a:lnTo>
                  <a:lnTo>
                    <a:pt x="594560" y="72865"/>
                  </a:lnTo>
                  <a:cubicBezTo>
                    <a:pt x="600296" y="72865"/>
                    <a:pt x="605028" y="77589"/>
                    <a:pt x="605028" y="83315"/>
                  </a:cubicBezTo>
                  <a:cubicBezTo>
                    <a:pt x="605028" y="89185"/>
                    <a:pt x="600296" y="93909"/>
                    <a:pt x="594560" y="93909"/>
                  </a:cubicBezTo>
                  <a:lnTo>
                    <a:pt x="532035" y="93909"/>
                  </a:lnTo>
                  <a:lnTo>
                    <a:pt x="532035" y="411282"/>
                  </a:lnTo>
                  <a:cubicBezTo>
                    <a:pt x="532035" y="417008"/>
                    <a:pt x="527302" y="421732"/>
                    <a:pt x="521566" y="421732"/>
                  </a:cubicBezTo>
                  <a:lnTo>
                    <a:pt x="327969" y="421732"/>
                  </a:lnTo>
                  <a:lnTo>
                    <a:pt x="457607" y="551144"/>
                  </a:lnTo>
                  <a:cubicBezTo>
                    <a:pt x="461623" y="555295"/>
                    <a:pt x="461623" y="561880"/>
                    <a:pt x="457607" y="566032"/>
                  </a:cubicBezTo>
                  <a:cubicBezTo>
                    <a:pt x="455456" y="568036"/>
                    <a:pt x="452875" y="569181"/>
                    <a:pt x="450150" y="569181"/>
                  </a:cubicBezTo>
                  <a:cubicBezTo>
                    <a:pt x="447426" y="569181"/>
                    <a:pt x="444701" y="568036"/>
                    <a:pt x="442693" y="566032"/>
                  </a:cubicBezTo>
                  <a:lnTo>
                    <a:pt x="313055" y="436620"/>
                  </a:lnTo>
                  <a:lnTo>
                    <a:pt x="313055" y="557013"/>
                  </a:lnTo>
                  <a:cubicBezTo>
                    <a:pt x="313055" y="562882"/>
                    <a:pt x="308322" y="567463"/>
                    <a:pt x="302586" y="567463"/>
                  </a:cubicBezTo>
                  <a:cubicBezTo>
                    <a:pt x="296706" y="567463"/>
                    <a:pt x="291974" y="562882"/>
                    <a:pt x="291974" y="557013"/>
                  </a:cubicBezTo>
                  <a:lnTo>
                    <a:pt x="291974" y="436620"/>
                  </a:lnTo>
                  <a:lnTo>
                    <a:pt x="163913" y="564600"/>
                  </a:lnTo>
                  <a:cubicBezTo>
                    <a:pt x="161762" y="566604"/>
                    <a:pt x="159180" y="567607"/>
                    <a:pt x="156456" y="567607"/>
                  </a:cubicBezTo>
                  <a:cubicBezTo>
                    <a:pt x="153731" y="567607"/>
                    <a:pt x="151006" y="566604"/>
                    <a:pt x="148999" y="564600"/>
                  </a:cubicBezTo>
                  <a:cubicBezTo>
                    <a:pt x="144840" y="560449"/>
                    <a:pt x="144840" y="553721"/>
                    <a:pt x="148999" y="549712"/>
                  </a:cubicBezTo>
                  <a:lnTo>
                    <a:pt x="277203" y="421732"/>
                  </a:lnTo>
                  <a:lnTo>
                    <a:pt x="83462" y="421732"/>
                  </a:lnTo>
                  <a:cubicBezTo>
                    <a:pt x="77726" y="421732"/>
                    <a:pt x="72993" y="417008"/>
                    <a:pt x="72993" y="411282"/>
                  </a:cubicBezTo>
                  <a:lnTo>
                    <a:pt x="72993" y="93909"/>
                  </a:lnTo>
                  <a:lnTo>
                    <a:pt x="10468" y="93909"/>
                  </a:lnTo>
                  <a:cubicBezTo>
                    <a:pt x="4732" y="93909"/>
                    <a:pt x="0" y="89185"/>
                    <a:pt x="0" y="83315"/>
                  </a:cubicBezTo>
                  <a:cubicBezTo>
                    <a:pt x="0" y="77589"/>
                    <a:pt x="4732" y="72865"/>
                    <a:pt x="10468" y="72865"/>
                  </a:cubicBezTo>
                  <a:lnTo>
                    <a:pt x="83462" y="72865"/>
                  </a:lnTo>
                  <a:lnTo>
                    <a:pt x="291974" y="72865"/>
                  </a:lnTo>
                  <a:lnTo>
                    <a:pt x="291974" y="10450"/>
                  </a:lnTo>
                  <a:cubicBezTo>
                    <a:pt x="291974" y="4581"/>
                    <a:pt x="296706" y="0"/>
                    <a:pt x="3025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3979" y="2027717"/>
            <a:ext cx="4191635" cy="3842385"/>
            <a:chOff x="7173759" y="3646185"/>
            <a:chExt cx="4191635" cy="3842385"/>
          </a:xfrm>
        </p:grpSpPr>
        <p:sp>
          <p:nvSpPr>
            <p:cNvPr id="5" name="矩形 4"/>
            <p:cNvSpPr/>
            <p:nvPr/>
          </p:nvSpPr>
          <p:spPr>
            <a:xfrm>
              <a:off x="7173759" y="4319285"/>
              <a:ext cx="4191635" cy="3169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    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9号-创粗黑" panose="00000500000000000000" pitchFamily="2" charset="-122"/>
                </a:rPr>
                <a:t>2017-2018 年由于引进了大额股权资金，资本结构得到大幅改善，至 2018—2019年，产权比率接近 1。说明企业的净资产余额基本可以保障企业全部债务的偿还。</a:t>
              </a:r>
              <a:endPara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727480" y="3646185"/>
              <a:ext cx="2050552" cy="6076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ea typeface="+mn-lt"/>
                  <a:sym typeface="字魂59号-创粗黑" panose="00000500000000000000" pitchFamily="2" charset="-122"/>
                </a:rPr>
                <a:t>产权比率</a:t>
              </a:r>
              <a:endParaRPr lang="zh-CN" altLang="en-US" sz="2800" dirty="0">
                <a:ea typeface="+mn-lt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0" name="TextBox 14_1_1"/>
          <p:cNvSpPr txBox="1"/>
          <p:nvPr/>
        </p:nvSpPr>
        <p:spPr>
          <a:xfrm>
            <a:off x="1142839" y="436093"/>
            <a:ext cx="582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偿债能力分析</a:t>
            </a:r>
            <a:r>
              <a:rPr lang="en-US" altLang="zh-CN" sz="3600" dirty="0">
                <a:ea typeface="+mn-lt"/>
                <a:sym typeface="字魂59号-创粗黑" panose="00000500000000000000" pitchFamily="2" charset="-122"/>
              </a:rPr>
              <a:t>——</a:t>
            </a:r>
            <a:r>
              <a:rPr lang="zh-CN" altLang="en-US" sz="2400" dirty="0">
                <a:ea typeface="+mn-lt"/>
                <a:sym typeface="字魂59号-创粗黑" panose="00000500000000000000" pitchFamily="2" charset="-122"/>
              </a:rPr>
              <a:t>长</a:t>
            </a:r>
            <a:r>
              <a:rPr lang="zh-CN" altLang="en-US" sz="2400" dirty="0">
                <a:ea typeface="+mn-lt"/>
                <a:sym typeface="字魂59号-创粗黑" panose="00000500000000000000" pitchFamily="2" charset="-122"/>
              </a:rPr>
              <a:t>期偿债能力</a:t>
            </a:r>
            <a:endParaRPr lang="zh-CN" altLang="en-US" sz="24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8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9" name="组合 38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43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06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0205" y="1111885"/>
            <a:ext cx="6077585" cy="5002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35" y="1491615"/>
            <a:ext cx="6560820" cy="44107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14_1_1"/>
          <p:cNvSpPr txBox="1"/>
          <p:nvPr/>
        </p:nvSpPr>
        <p:spPr>
          <a:xfrm>
            <a:off x="1177129" y="431648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盈利能力分析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6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51" name="组合 5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55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06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16" name="Group 57"/>
          <p:cNvGrpSpPr/>
          <p:nvPr/>
        </p:nvGrpSpPr>
        <p:grpSpPr>
          <a:xfrm>
            <a:off x="6592035" y="2603863"/>
            <a:ext cx="1029668" cy="1029667"/>
            <a:chOff x="7352103" y="3576683"/>
            <a:chExt cx="1029668" cy="1029667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 rot="18900000">
              <a:off x="7352103" y="3576683"/>
              <a:ext cx="1029668" cy="1029667"/>
            </a:xfrm>
            <a:prstGeom prst="ellipse">
              <a:avLst/>
            </a:prstGeom>
            <a:solidFill>
              <a:srgbClr val="E3CA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 rot="18900000">
              <a:off x="7452604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19" name="Group 58"/>
          <p:cNvGrpSpPr/>
          <p:nvPr/>
        </p:nvGrpSpPr>
        <p:grpSpPr>
          <a:xfrm>
            <a:off x="8296263" y="2603936"/>
            <a:ext cx="1029668" cy="1029667"/>
            <a:chOff x="9056331" y="3576755"/>
            <a:chExt cx="1029668" cy="1029667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 rot="18900000">
              <a:off x="9056331" y="3576755"/>
              <a:ext cx="1029668" cy="1029667"/>
            </a:xfrm>
            <a:prstGeom prst="ellipse">
              <a:avLst/>
            </a:prstGeom>
            <a:solidFill>
              <a:srgbClr val="E3CA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 rot="18900000">
              <a:off x="9155885" y="3674967"/>
              <a:ext cx="830560" cy="830560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24" name="Freeform 15"/>
          <p:cNvSpPr/>
          <p:nvPr/>
        </p:nvSpPr>
        <p:spPr bwMode="auto">
          <a:xfrm rot="2700000" flipV="1">
            <a:off x="5920461" y="2758830"/>
            <a:ext cx="2159837" cy="1879191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rgbClr val="E3CAB4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5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25" name="Inhaltsplatzhalter 4"/>
          <p:cNvSpPr txBox="1"/>
          <p:nvPr/>
        </p:nvSpPr>
        <p:spPr>
          <a:xfrm>
            <a:off x="7246620" y="3510915"/>
            <a:ext cx="3033395" cy="24003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900"/>
              </a:spcAft>
              <a:buNone/>
            </a:pP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rPr>
            </a:b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各区城的投资报酬率分布在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1.80%到 28.03%之间，市场布局较早的华南区投资报酬率较高，西南、东北、西北、华中等区域较低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，均不到3%。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8950960" y="624840"/>
            <a:ext cx="2825115" cy="19850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900"/>
              </a:spcAft>
              <a:buNone/>
            </a:pP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rPr>
            </a:b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东北、华中、西北和西南区域的投资报酬率为正，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投资报酬率是相对指标，可用于不同投资规模区域的对比。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  <p:sp>
        <p:nvSpPr>
          <p:cNvPr id="39" name="Freeform 10"/>
          <p:cNvSpPr/>
          <p:nvPr/>
        </p:nvSpPr>
        <p:spPr bwMode="auto">
          <a:xfrm rot="18900000">
            <a:off x="7703610" y="1823173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E3CAB4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5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 rot="2700000">
            <a:off x="8647399" y="2790561"/>
            <a:ext cx="379413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rgbClr val="E3CAB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5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grpSp>
        <p:nvGrpSpPr>
          <p:cNvPr id="41" name="Group 75"/>
          <p:cNvGrpSpPr/>
          <p:nvPr/>
        </p:nvGrpSpPr>
        <p:grpSpPr>
          <a:xfrm>
            <a:off x="6883318" y="2817444"/>
            <a:ext cx="469597" cy="490585"/>
            <a:chOff x="5330825" y="4986338"/>
            <a:chExt cx="568325" cy="593725"/>
          </a:xfrm>
          <a:solidFill>
            <a:srgbClr val="E3CAB4"/>
          </a:solidFill>
        </p:grpSpPr>
        <p:sp>
          <p:nvSpPr>
            <p:cNvPr id="48" name="Freeform 125"/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avLst/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49" name="Freeform 126"/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avLst/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/>
      <p:bldP spid="37" grpId="0"/>
      <p:bldP spid="39" grpId="0" bldLvl="0" animBg="1"/>
      <p:bldP spid="4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4_1"/>
          <p:cNvSpPr txBox="1"/>
          <p:nvPr/>
        </p:nvSpPr>
        <p:spPr>
          <a:xfrm>
            <a:off x="1142839" y="436093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财务主题总结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41" name="组合 4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95A38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: 圆角 4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椭圆 4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45" name="TextBox 14_1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06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7" name="Rounded Rectangle 16"/>
          <p:cNvSpPr/>
          <p:nvPr/>
        </p:nvSpPr>
        <p:spPr>
          <a:xfrm>
            <a:off x="632460" y="2271395"/>
            <a:ext cx="5161280" cy="3274695"/>
          </a:xfrm>
          <a:prstGeom prst="roundRect">
            <a:avLst>
              <a:gd name="adj" fmla="val 1016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ea typeface="字魂58号-创中黑" panose="00000500000000000000" pitchFamily="2" charset="-122"/>
              <a:cs typeface="+mn-lt"/>
              <a:sym typeface="字魂58号-创中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4370" y="2229485"/>
            <a:ext cx="5224780" cy="3322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 fontAlgn="auto">
              <a:lnSpc>
                <a:spcPct val="150000"/>
              </a:lnSpc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rPr>
              <a:t>现金流量比率差距较大，存在高于行业平均水平的大额应收款项或存货等非现金类短期资产。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rPr>
              <a:t>2.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rPr>
              <a:t>2017-2018 年由于引进了大额股权资金，资本结构得到大幅政善。目前的经营水平不存在重大的长期偿债能力风险。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rPr>
              <a:t>3.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各区城的投资报酬率分布在1.80%到 28.03%之间。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9号-创粗黑" panose="00000500000000000000" pitchFamily="2" charset="-122"/>
            </a:endParaRPr>
          </a:p>
        </p:txBody>
      </p:sp>
      <p:sp>
        <p:nvSpPr>
          <p:cNvPr id="9" name="Rounded Rectangle 16"/>
          <p:cNvSpPr/>
          <p:nvPr/>
        </p:nvSpPr>
        <p:spPr>
          <a:xfrm>
            <a:off x="6045835" y="2271395"/>
            <a:ext cx="5266690" cy="3317875"/>
          </a:xfrm>
          <a:prstGeom prst="roundRect">
            <a:avLst>
              <a:gd name="adj" fmla="val 1016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ea typeface="字魂58号-创中黑" panose="00000500000000000000" pitchFamily="2" charset="-122"/>
              <a:cs typeface="+mn-lt"/>
              <a:sym typeface="字魂58号-创中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45835" y="2614295"/>
            <a:ext cx="533209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 fontAlgn="auto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rPr>
              <a:t>建议对未来短期内到期的债务和资金情况进一步详细规划，确保末来的资金不会出现负数余额。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23820" y="1609725"/>
            <a:ext cx="9956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/>
              <a:t>总结</a:t>
            </a:r>
            <a:endParaRPr lang="zh-CN" altLang="en-US" sz="3200"/>
          </a:p>
        </p:txBody>
      </p:sp>
      <p:sp>
        <p:nvSpPr>
          <p:cNvPr id="27" name="文本框 26"/>
          <p:cNvSpPr txBox="1"/>
          <p:nvPr/>
        </p:nvSpPr>
        <p:spPr>
          <a:xfrm>
            <a:off x="7774940" y="1609725"/>
            <a:ext cx="18084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/>
              <a:t>相关建议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7090" y="4020185"/>
            <a:ext cx="7829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a typeface="+mn-lt"/>
                <a:cs typeface="+mn-lt"/>
                <a:sym typeface="字魂59号-创粗黑" panose="00000500000000000000" pitchFamily="2" charset="-122"/>
              </a:rPr>
              <a:t>经营预警分析</a:t>
            </a:r>
            <a:endParaRPr lang="zh-CN" altLang="en-US" sz="6000" dirty="0">
              <a:solidFill>
                <a:schemeClr val="bg1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8727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07</a:t>
            </a:r>
            <a:endParaRPr lang="en-US" altLang="zh-CN" sz="80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3545" y="3230245"/>
            <a:ext cx="4359275" cy="3335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" y="1081405"/>
            <a:ext cx="6163310" cy="5138420"/>
          </a:xfrm>
          <a:prstGeom prst="rect">
            <a:avLst/>
          </a:prstGeom>
        </p:spPr>
      </p:pic>
      <p:sp>
        <p:nvSpPr>
          <p:cNvPr id="31" name="TextBox 14_1_1"/>
          <p:cNvSpPr txBox="1"/>
          <p:nvPr/>
        </p:nvSpPr>
        <p:spPr>
          <a:xfrm>
            <a:off x="1142839" y="436093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业务</a:t>
            </a:r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环节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2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3" name="组合 32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C1C8D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36" name="矩形: 圆角 35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37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07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7013421" y="1124594"/>
            <a:ext cx="4472877" cy="994775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rgbClr val="E3CAB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7013527" y="2213247"/>
            <a:ext cx="4472877" cy="994775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solidFill>
            <a:srgbClr val="E3CAB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91" name="Inhaltsplatzhalter 4"/>
          <p:cNvSpPr txBox="1"/>
          <p:nvPr/>
        </p:nvSpPr>
        <p:spPr>
          <a:xfrm>
            <a:off x="7265035" y="2294890"/>
            <a:ext cx="3653155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生产用料不当发生的概率是28%，处于黄色预警区域，因此需要加强关注和分析原因。</a:t>
            </a:r>
            <a:r>
              <a:rPr lang="en-US" sz="1100" dirty="0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rPr>
              <a:t> </a:t>
            </a:r>
            <a:endParaRPr lang="en-US" sz="11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96" name="Inhaltsplatzhalter 4"/>
          <p:cNvSpPr txBox="1"/>
          <p:nvPr/>
        </p:nvSpPr>
        <p:spPr>
          <a:xfrm>
            <a:off x="7653020" y="1178560"/>
            <a:ext cx="3611245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从左图可看出幸福蛋糕还是有不少物料存在临近保质期的情况，需要重点关注。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bldLvl="0" animBg="1"/>
      <p:bldP spid="91" grpId="0"/>
      <p:bldP spid="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4214" y="1790990"/>
            <a:ext cx="639518" cy="639518"/>
            <a:chOff x="2959100" y="1866900"/>
            <a:chExt cx="1536700" cy="1536700"/>
          </a:xfrm>
        </p:grpSpPr>
        <p:sp>
          <p:nvSpPr>
            <p:cNvPr id="3" name="椭圆 2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F6C49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椭圆 2"/>
            <p:cNvSpPr/>
            <p:nvPr/>
          </p:nvSpPr>
          <p:spPr>
            <a:xfrm>
              <a:off x="3361590" y="2294246"/>
              <a:ext cx="731720" cy="682008"/>
            </a:xfrm>
            <a:custGeom>
              <a:avLst/>
              <a:gdLst>
                <a:gd name="T0" fmla="*/ 2356 w 6533"/>
                <a:gd name="T1" fmla="*/ 1983 h 6099"/>
                <a:gd name="T2" fmla="*/ 1269 w 6533"/>
                <a:gd name="T3" fmla="*/ 3356 h 6099"/>
                <a:gd name="T4" fmla="*/ 905 w 6533"/>
                <a:gd name="T5" fmla="*/ 3279 h 6099"/>
                <a:gd name="T6" fmla="*/ 0 w 6533"/>
                <a:gd name="T7" fmla="*/ 4184 h 6099"/>
                <a:gd name="T8" fmla="*/ 905 w 6533"/>
                <a:gd name="T9" fmla="*/ 5090 h 6099"/>
                <a:gd name="T10" fmla="*/ 1811 w 6533"/>
                <a:gd name="T11" fmla="*/ 4184 h 6099"/>
                <a:gd name="T12" fmla="*/ 1628 w 6533"/>
                <a:gd name="T13" fmla="*/ 3639 h 6099"/>
                <a:gd name="T14" fmla="*/ 2715 w 6533"/>
                <a:gd name="T15" fmla="*/ 2266 h 6099"/>
                <a:gd name="T16" fmla="*/ 3037 w 6533"/>
                <a:gd name="T17" fmla="*/ 2378 h 6099"/>
                <a:gd name="T18" fmla="*/ 3037 w 6533"/>
                <a:gd name="T19" fmla="*/ 4318 h 6099"/>
                <a:gd name="T20" fmla="*/ 2360 w 6533"/>
                <a:gd name="T21" fmla="*/ 5194 h 6099"/>
                <a:gd name="T22" fmla="*/ 3265 w 6533"/>
                <a:gd name="T23" fmla="*/ 6099 h 6099"/>
                <a:gd name="T24" fmla="*/ 4171 w 6533"/>
                <a:gd name="T25" fmla="*/ 5194 h 6099"/>
                <a:gd name="T26" fmla="*/ 3493 w 6533"/>
                <a:gd name="T27" fmla="*/ 4318 h 6099"/>
                <a:gd name="T28" fmla="*/ 3493 w 6533"/>
                <a:gd name="T29" fmla="*/ 2379 h 6099"/>
                <a:gd name="T30" fmla="*/ 3805 w 6533"/>
                <a:gd name="T31" fmla="*/ 2272 h 6099"/>
                <a:gd name="T32" fmla="*/ 4893 w 6533"/>
                <a:gd name="T33" fmla="*/ 3652 h 6099"/>
                <a:gd name="T34" fmla="*/ 4719 w 6533"/>
                <a:gd name="T35" fmla="*/ 4186 h 6099"/>
                <a:gd name="T36" fmla="*/ 5624 w 6533"/>
                <a:gd name="T37" fmla="*/ 5091 h 6099"/>
                <a:gd name="T38" fmla="*/ 6533 w 6533"/>
                <a:gd name="T39" fmla="*/ 4184 h 6099"/>
                <a:gd name="T40" fmla="*/ 5628 w 6533"/>
                <a:gd name="T41" fmla="*/ 3279 h 6099"/>
                <a:gd name="T42" fmla="*/ 5251 w 6533"/>
                <a:gd name="T43" fmla="*/ 3362 h 6099"/>
                <a:gd name="T44" fmla="*/ 4169 w 6533"/>
                <a:gd name="T45" fmla="*/ 1991 h 6099"/>
                <a:gd name="T46" fmla="*/ 4468 w 6533"/>
                <a:gd name="T47" fmla="*/ 1200 h 6099"/>
                <a:gd name="T48" fmla="*/ 3268 w 6533"/>
                <a:gd name="T49" fmla="*/ 0 h 6099"/>
                <a:gd name="T50" fmla="*/ 2068 w 6533"/>
                <a:gd name="T51" fmla="*/ 1200 h 6099"/>
                <a:gd name="T52" fmla="*/ 2356 w 6533"/>
                <a:gd name="T53" fmla="*/ 1983 h 6099"/>
                <a:gd name="T54" fmla="*/ 905 w 6533"/>
                <a:gd name="T55" fmla="*/ 4634 h 6099"/>
                <a:gd name="T56" fmla="*/ 457 w 6533"/>
                <a:gd name="T57" fmla="*/ 4186 h 6099"/>
                <a:gd name="T58" fmla="*/ 905 w 6533"/>
                <a:gd name="T59" fmla="*/ 3738 h 6099"/>
                <a:gd name="T60" fmla="*/ 1353 w 6533"/>
                <a:gd name="T61" fmla="*/ 4186 h 6099"/>
                <a:gd name="T62" fmla="*/ 905 w 6533"/>
                <a:gd name="T63" fmla="*/ 4634 h 6099"/>
                <a:gd name="T64" fmla="*/ 3715 w 6533"/>
                <a:gd name="T65" fmla="*/ 5196 h 6099"/>
                <a:gd name="T66" fmla="*/ 3267 w 6533"/>
                <a:gd name="T67" fmla="*/ 5644 h 6099"/>
                <a:gd name="T68" fmla="*/ 2819 w 6533"/>
                <a:gd name="T69" fmla="*/ 5196 h 6099"/>
                <a:gd name="T70" fmla="*/ 3259 w 6533"/>
                <a:gd name="T71" fmla="*/ 4748 h 6099"/>
                <a:gd name="T72" fmla="*/ 3268 w 6533"/>
                <a:gd name="T73" fmla="*/ 4748 h 6099"/>
                <a:gd name="T74" fmla="*/ 3277 w 6533"/>
                <a:gd name="T75" fmla="*/ 4748 h 6099"/>
                <a:gd name="T76" fmla="*/ 3715 w 6533"/>
                <a:gd name="T77" fmla="*/ 5196 h 6099"/>
                <a:gd name="T78" fmla="*/ 6076 w 6533"/>
                <a:gd name="T79" fmla="*/ 4184 h 6099"/>
                <a:gd name="T80" fmla="*/ 5628 w 6533"/>
                <a:gd name="T81" fmla="*/ 4632 h 6099"/>
                <a:gd name="T82" fmla="*/ 5180 w 6533"/>
                <a:gd name="T83" fmla="*/ 4184 h 6099"/>
                <a:gd name="T84" fmla="*/ 5628 w 6533"/>
                <a:gd name="T85" fmla="*/ 3736 h 6099"/>
                <a:gd name="T86" fmla="*/ 6076 w 6533"/>
                <a:gd name="T87" fmla="*/ 4184 h 6099"/>
                <a:gd name="T88" fmla="*/ 3267 w 6533"/>
                <a:gd name="T89" fmla="*/ 458 h 6099"/>
                <a:gd name="T90" fmla="*/ 4009 w 6533"/>
                <a:gd name="T91" fmla="*/ 1200 h 6099"/>
                <a:gd name="T92" fmla="*/ 3267 w 6533"/>
                <a:gd name="T93" fmla="*/ 1943 h 6099"/>
                <a:gd name="T94" fmla="*/ 2524 w 6533"/>
                <a:gd name="T95" fmla="*/ 1200 h 6099"/>
                <a:gd name="T96" fmla="*/ 3267 w 6533"/>
                <a:gd name="T97" fmla="*/ 458 h 6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3" h="6099">
                  <a:moveTo>
                    <a:pt x="2356" y="1983"/>
                  </a:moveTo>
                  <a:lnTo>
                    <a:pt x="1269" y="3356"/>
                  </a:lnTo>
                  <a:cubicBezTo>
                    <a:pt x="1157" y="3307"/>
                    <a:pt x="1035" y="3279"/>
                    <a:pt x="905" y="3279"/>
                  </a:cubicBezTo>
                  <a:cubicBezTo>
                    <a:pt x="407" y="3279"/>
                    <a:pt x="0" y="3686"/>
                    <a:pt x="0" y="4184"/>
                  </a:cubicBezTo>
                  <a:cubicBezTo>
                    <a:pt x="0" y="4683"/>
                    <a:pt x="407" y="5090"/>
                    <a:pt x="905" y="5090"/>
                  </a:cubicBezTo>
                  <a:cubicBezTo>
                    <a:pt x="1404" y="5090"/>
                    <a:pt x="1811" y="4683"/>
                    <a:pt x="1811" y="4184"/>
                  </a:cubicBezTo>
                  <a:cubicBezTo>
                    <a:pt x="1811" y="3980"/>
                    <a:pt x="1743" y="3791"/>
                    <a:pt x="1628" y="3639"/>
                  </a:cubicBezTo>
                  <a:lnTo>
                    <a:pt x="2715" y="2266"/>
                  </a:lnTo>
                  <a:cubicBezTo>
                    <a:pt x="2815" y="2318"/>
                    <a:pt x="2924" y="2356"/>
                    <a:pt x="3037" y="2378"/>
                  </a:cubicBezTo>
                  <a:lnTo>
                    <a:pt x="3037" y="4318"/>
                  </a:lnTo>
                  <a:cubicBezTo>
                    <a:pt x="2648" y="4419"/>
                    <a:pt x="2360" y="4774"/>
                    <a:pt x="2360" y="5194"/>
                  </a:cubicBezTo>
                  <a:cubicBezTo>
                    <a:pt x="2360" y="5694"/>
                    <a:pt x="2767" y="6099"/>
                    <a:pt x="3265" y="6099"/>
                  </a:cubicBezTo>
                  <a:cubicBezTo>
                    <a:pt x="3764" y="6099"/>
                    <a:pt x="4171" y="5692"/>
                    <a:pt x="4171" y="5194"/>
                  </a:cubicBezTo>
                  <a:cubicBezTo>
                    <a:pt x="4171" y="4774"/>
                    <a:pt x="3883" y="4419"/>
                    <a:pt x="3493" y="4318"/>
                  </a:cubicBezTo>
                  <a:lnTo>
                    <a:pt x="3493" y="2379"/>
                  </a:lnTo>
                  <a:cubicBezTo>
                    <a:pt x="3604" y="2358"/>
                    <a:pt x="3708" y="2322"/>
                    <a:pt x="3805" y="2272"/>
                  </a:cubicBezTo>
                  <a:lnTo>
                    <a:pt x="4893" y="3652"/>
                  </a:lnTo>
                  <a:cubicBezTo>
                    <a:pt x="4784" y="3802"/>
                    <a:pt x="4719" y="3986"/>
                    <a:pt x="4719" y="4186"/>
                  </a:cubicBezTo>
                  <a:cubicBezTo>
                    <a:pt x="4719" y="4684"/>
                    <a:pt x="5125" y="5091"/>
                    <a:pt x="5624" y="5091"/>
                  </a:cubicBezTo>
                  <a:cubicBezTo>
                    <a:pt x="6123" y="5091"/>
                    <a:pt x="6533" y="4684"/>
                    <a:pt x="6533" y="4184"/>
                  </a:cubicBezTo>
                  <a:cubicBezTo>
                    <a:pt x="6533" y="3686"/>
                    <a:pt x="6127" y="3279"/>
                    <a:pt x="5628" y="3279"/>
                  </a:cubicBezTo>
                  <a:cubicBezTo>
                    <a:pt x="5493" y="3279"/>
                    <a:pt x="5365" y="3308"/>
                    <a:pt x="5251" y="3362"/>
                  </a:cubicBezTo>
                  <a:lnTo>
                    <a:pt x="4169" y="1991"/>
                  </a:lnTo>
                  <a:cubicBezTo>
                    <a:pt x="4355" y="1779"/>
                    <a:pt x="4468" y="1503"/>
                    <a:pt x="4468" y="1200"/>
                  </a:cubicBezTo>
                  <a:cubicBezTo>
                    <a:pt x="4468" y="539"/>
                    <a:pt x="3929" y="0"/>
                    <a:pt x="3268" y="0"/>
                  </a:cubicBezTo>
                  <a:cubicBezTo>
                    <a:pt x="2607" y="0"/>
                    <a:pt x="2068" y="539"/>
                    <a:pt x="2068" y="1200"/>
                  </a:cubicBezTo>
                  <a:cubicBezTo>
                    <a:pt x="2067" y="1499"/>
                    <a:pt x="2176" y="1772"/>
                    <a:pt x="2356" y="1983"/>
                  </a:cubicBezTo>
                  <a:close/>
                  <a:moveTo>
                    <a:pt x="905" y="4634"/>
                  </a:moveTo>
                  <a:cubicBezTo>
                    <a:pt x="659" y="4634"/>
                    <a:pt x="457" y="4432"/>
                    <a:pt x="457" y="4186"/>
                  </a:cubicBezTo>
                  <a:cubicBezTo>
                    <a:pt x="457" y="3939"/>
                    <a:pt x="659" y="3738"/>
                    <a:pt x="905" y="3738"/>
                  </a:cubicBezTo>
                  <a:cubicBezTo>
                    <a:pt x="1152" y="3738"/>
                    <a:pt x="1353" y="3939"/>
                    <a:pt x="1353" y="4186"/>
                  </a:cubicBezTo>
                  <a:cubicBezTo>
                    <a:pt x="1353" y="4432"/>
                    <a:pt x="1153" y="4634"/>
                    <a:pt x="905" y="4634"/>
                  </a:cubicBezTo>
                  <a:close/>
                  <a:moveTo>
                    <a:pt x="3715" y="5196"/>
                  </a:moveTo>
                  <a:cubicBezTo>
                    <a:pt x="3715" y="5443"/>
                    <a:pt x="3513" y="5644"/>
                    <a:pt x="3267" y="5644"/>
                  </a:cubicBezTo>
                  <a:cubicBezTo>
                    <a:pt x="3020" y="5644"/>
                    <a:pt x="2819" y="5443"/>
                    <a:pt x="2819" y="5196"/>
                  </a:cubicBezTo>
                  <a:cubicBezTo>
                    <a:pt x="2819" y="4952"/>
                    <a:pt x="3015" y="4754"/>
                    <a:pt x="3259" y="4748"/>
                  </a:cubicBezTo>
                  <a:lnTo>
                    <a:pt x="3268" y="4748"/>
                  </a:lnTo>
                  <a:lnTo>
                    <a:pt x="3277" y="4748"/>
                  </a:lnTo>
                  <a:cubicBezTo>
                    <a:pt x="3519" y="4752"/>
                    <a:pt x="3715" y="4952"/>
                    <a:pt x="3715" y="5196"/>
                  </a:cubicBezTo>
                  <a:close/>
                  <a:moveTo>
                    <a:pt x="6076" y="4184"/>
                  </a:moveTo>
                  <a:cubicBezTo>
                    <a:pt x="6076" y="4431"/>
                    <a:pt x="5875" y="4632"/>
                    <a:pt x="5628" y="4632"/>
                  </a:cubicBezTo>
                  <a:cubicBezTo>
                    <a:pt x="5381" y="4632"/>
                    <a:pt x="5180" y="4431"/>
                    <a:pt x="5180" y="4184"/>
                  </a:cubicBezTo>
                  <a:cubicBezTo>
                    <a:pt x="5180" y="3938"/>
                    <a:pt x="5381" y="3736"/>
                    <a:pt x="5628" y="3736"/>
                  </a:cubicBezTo>
                  <a:cubicBezTo>
                    <a:pt x="5875" y="3736"/>
                    <a:pt x="6076" y="3938"/>
                    <a:pt x="6076" y="4184"/>
                  </a:cubicBezTo>
                  <a:close/>
                  <a:moveTo>
                    <a:pt x="3267" y="458"/>
                  </a:moveTo>
                  <a:cubicBezTo>
                    <a:pt x="3676" y="458"/>
                    <a:pt x="4009" y="791"/>
                    <a:pt x="4009" y="1200"/>
                  </a:cubicBezTo>
                  <a:cubicBezTo>
                    <a:pt x="4009" y="1610"/>
                    <a:pt x="3676" y="1943"/>
                    <a:pt x="3267" y="1943"/>
                  </a:cubicBezTo>
                  <a:cubicBezTo>
                    <a:pt x="2857" y="1943"/>
                    <a:pt x="2524" y="1610"/>
                    <a:pt x="2524" y="1200"/>
                  </a:cubicBezTo>
                  <a:cubicBezTo>
                    <a:pt x="2524" y="791"/>
                    <a:pt x="2857" y="458"/>
                    <a:pt x="3267" y="4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82879" y="1577898"/>
            <a:ext cx="4960620" cy="4459605"/>
            <a:chOff x="6919759" y="3473465"/>
            <a:chExt cx="4960620" cy="4459605"/>
          </a:xfrm>
        </p:grpSpPr>
        <p:sp>
          <p:nvSpPr>
            <p:cNvPr id="21" name="矩形 20"/>
            <p:cNvSpPr/>
            <p:nvPr/>
          </p:nvSpPr>
          <p:spPr>
            <a:xfrm>
              <a:off x="6919759" y="4148470"/>
              <a:ext cx="4960620" cy="3784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    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9号-创粗黑" panose="00000500000000000000" pitchFamily="2" charset="-122"/>
                </a:rPr>
                <a:t>总体利润完成率是企业高层管理人员非常关注的重点指标。通过对该指标的即时监控，高层管理人员可以随时了解企业当前的经营状况。图中显示当前的总体利润完成率为 85%，处于黄色预警区域，还需要改进和提升。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27479" y="3473465"/>
              <a:ext cx="2799715" cy="5340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初始投资运营使用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0" name="TextBox 14_1_1"/>
          <p:cNvSpPr txBox="1"/>
          <p:nvPr/>
        </p:nvSpPr>
        <p:spPr>
          <a:xfrm>
            <a:off x="1142839" y="436093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财务环节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8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9" name="组合 38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43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07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pic>
        <p:nvPicPr>
          <p:cNvPr id="15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6450" y="848360"/>
            <a:ext cx="5960745" cy="49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87854" y="4020443"/>
            <a:ext cx="501629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公司简介</a:t>
            </a:r>
            <a:endParaRPr lang="en-US" altLang="zh-CN" sz="80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8727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01</a:t>
            </a:r>
            <a:endParaRPr lang="en-US" altLang="zh-CN" sz="80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6">
        <p:random/>
      </p:transition>
    </mc:Choice>
    <mc:Fallback>
      <p:transition advTm="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87854" y="4020443"/>
            <a:ext cx="501629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分析总结</a:t>
            </a:r>
            <a:endParaRPr lang="zh-CN" altLang="en-US" sz="6000" dirty="0">
              <a:solidFill>
                <a:schemeClr val="bg1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2885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08</a:t>
            </a:r>
            <a:endParaRPr lang="en-US" altLang="zh-CN" sz="8000" dirty="0">
              <a:solidFill>
                <a:srgbClr val="6A52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4_1_1"/>
          <p:cNvSpPr txBox="1"/>
          <p:nvPr/>
        </p:nvSpPr>
        <p:spPr>
          <a:xfrm>
            <a:off x="1157444" y="431648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分析</a:t>
            </a:r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总结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9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1" name="组合 3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33" name="矩形: 圆角 3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95A38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35" name="TextBox 14_1_2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08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30" name="3"/>
          <p:cNvGrpSpPr/>
          <p:nvPr>
            <p:custDataLst>
              <p:tags r:id="rId1"/>
            </p:custDataLst>
          </p:nvPr>
        </p:nvGrpSpPr>
        <p:grpSpPr>
          <a:xfrm>
            <a:off x="4836864" y="3518385"/>
            <a:ext cx="6491605" cy="3134360"/>
            <a:chOff x="3667194" y="3342061"/>
            <a:chExt cx="6491605" cy="3134360"/>
          </a:xfrm>
        </p:grpSpPr>
        <p:sp>
          <p:nvSpPr>
            <p:cNvPr id="13" name="Freeform: Shape 25"/>
            <p:cNvSpPr/>
            <p:nvPr/>
          </p:nvSpPr>
          <p:spPr>
            <a:xfrm>
              <a:off x="3667194" y="3342061"/>
              <a:ext cx="1154172" cy="76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7"/>
                  </a:lnTo>
                  <a:lnTo>
                    <a:pt x="0" y="1282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7"/>
                  </a:lnTo>
                </a:path>
              </a:pathLst>
            </a:custGeom>
            <a:solidFill>
              <a:srgbClr val="E3CAB4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16" name="Freeform: Shape 26"/>
            <p:cNvSpPr/>
            <p:nvPr/>
          </p:nvSpPr>
          <p:spPr>
            <a:xfrm>
              <a:off x="3818348" y="3450549"/>
              <a:ext cx="230888" cy="23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extrusionOk="0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17" name="Arrow: Right 35"/>
            <p:cNvSpPr/>
            <p:nvPr/>
          </p:nvSpPr>
          <p:spPr>
            <a:xfrm rot="5400000">
              <a:off x="4556902" y="3693498"/>
              <a:ext cx="268355" cy="268355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6" name="Rectangle 45"/>
            <p:cNvSpPr/>
            <p:nvPr/>
          </p:nvSpPr>
          <p:spPr>
            <a:xfrm>
              <a:off x="4544129" y="3798626"/>
              <a:ext cx="5614670" cy="2677795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defTabSz="815340" fontAlgn="auto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1.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销售计划应全面考虑企业内外部的环境因素及变化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  <a:p>
              <a:pPr defTabSz="815340" fontAlgn="auto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2.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需要关注质保剩余期的耗用量。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  <a:p>
              <a:pPr defTabSz="815340" fontAlgn="auto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3.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高层管理人员应协同采购部门做好存货采购及管理的制订。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  <a:p>
              <a:pPr defTabSz="815340" fontAlgn="auto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4.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9号-创粗黑" panose="00000500000000000000" pitchFamily="2" charset="-122"/>
                </a:rPr>
                <a:t>对未来短期内到期的债务和资金情况进一步详细规划。</a:t>
              </a: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endParaRPr>
            </a:p>
            <a:p>
              <a:pPr defTabSz="815340" fontAlgn="auto">
                <a:lnSpc>
                  <a:spcPct val="150000"/>
                </a:lnSpc>
                <a:defRPr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4" name="2"/>
          <p:cNvGrpSpPr/>
          <p:nvPr>
            <p:custDataLst>
              <p:tags r:id="rId2"/>
            </p:custDataLst>
          </p:nvPr>
        </p:nvGrpSpPr>
        <p:grpSpPr>
          <a:xfrm>
            <a:off x="4920780" y="799934"/>
            <a:ext cx="1157825" cy="761048"/>
            <a:chOff x="4517555" y="2691805"/>
            <a:chExt cx="1157825" cy="761048"/>
          </a:xfrm>
        </p:grpSpPr>
        <p:sp>
          <p:nvSpPr>
            <p:cNvPr id="18" name="Freeform: Shape 31"/>
            <p:cNvSpPr/>
            <p:nvPr/>
          </p:nvSpPr>
          <p:spPr>
            <a:xfrm>
              <a:off x="4517555" y="2691805"/>
              <a:ext cx="1154176" cy="76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6"/>
                  </a:lnTo>
                  <a:lnTo>
                    <a:pt x="0" y="1282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6"/>
                  </a:lnTo>
                </a:path>
              </a:pathLst>
            </a:custGeom>
            <a:solidFill>
              <a:srgbClr val="E3CAB4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2" name="Freeform: Shape 32"/>
            <p:cNvSpPr/>
            <p:nvPr/>
          </p:nvSpPr>
          <p:spPr>
            <a:xfrm>
              <a:off x="4685547" y="2800495"/>
              <a:ext cx="177956" cy="23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8" h="21164" extrusionOk="0">
                  <a:moveTo>
                    <a:pt x="13691" y="4182"/>
                  </a:moveTo>
                  <a:cubicBezTo>
                    <a:pt x="12508" y="3546"/>
                    <a:pt x="11931" y="2543"/>
                    <a:pt x="12404" y="1937"/>
                  </a:cubicBezTo>
                  <a:cubicBezTo>
                    <a:pt x="12876" y="1334"/>
                    <a:pt x="14218" y="1362"/>
                    <a:pt x="15398" y="1998"/>
                  </a:cubicBezTo>
                  <a:cubicBezTo>
                    <a:pt x="16583" y="2634"/>
                    <a:pt x="17155" y="3639"/>
                    <a:pt x="16684" y="4242"/>
                  </a:cubicBezTo>
                  <a:cubicBezTo>
                    <a:pt x="16213" y="4845"/>
                    <a:pt x="14874" y="4818"/>
                    <a:pt x="13691" y="4182"/>
                  </a:cubicBezTo>
                  <a:close/>
                  <a:moveTo>
                    <a:pt x="14777" y="15159"/>
                  </a:moveTo>
                  <a:cubicBezTo>
                    <a:pt x="14795" y="15127"/>
                    <a:pt x="14807" y="15091"/>
                    <a:pt x="14825" y="15057"/>
                  </a:cubicBezTo>
                  <a:cubicBezTo>
                    <a:pt x="14896" y="14928"/>
                    <a:pt x="14958" y="14799"/>
                    <a:pt x="15009" y="14664"/>
                  </a:cubicBezTo>
                  <a:cubicBezTo>
                    <a:pt x="15017" y="14639"/>
                    <a:pt x="15021" y="14615"/>
                    <a:pt x="15030" y="14593"/>
                  </a:cubicBezTo>
                  <a:cubicBezTo>
                    <a:pt x="15082" y="14443"/>
                    <a:pt x="15126" y="14295"/>
                    <a:pt x="15161" y="14143"/>
                  </a:cubicBezTo>
                  <a:cubicBezTo>
                    <a:pt x="15161" y="14136"/>
                    <a:pt x="15161" y="14130"/>
                    <a:pt x="15161" y="14120"/>
                  </a:cubicBezTo>
                  <a:cubicBezTo>
                    <a:pt x="15421" y="12832"/>
                    <a:pt x="14968" y="11394"/>
                    <a:pt x="13930" y="10096"/>
                  </a:cubicBezTo>
                  <a:lnTo>
                    <a:pt x="15410" y="8206"/>
                  </a:lnTo>
                  <a:cubicBezTo>
                    <a:pt x="17115" y="8386"/>
                    <a:pt x="18589" y="8031"/>
                    <a:pt x="19298" y="7124"/>
                  </a:cubicBezTo>
                  <a:cubicBezTo>
                    <a:pt x="20528" y="5555"/>
                    <a:pt x="19031" y="2944"/>
                    <a:pt x="15959" y="1289"/>
                  </a:cubicBezTo>
                  <a:cubicBezTo>
                    <a:pt x="12884" y="-367"/>
                    <a:pt x="9398" y="-436"/>
                    <a:pt x="8170" y="1130"/>
                  </a:cubicBezTo>
                  <a:cubicBezTo>
                    <a:pt x="7458" y="2039"/>
                    <a:pt x="7666" y="3299"/>
                    <a:pt x="8560" y="4518"/>
                  </a:cubicBezTo>
                  <a:lnTo>
                    <a:pt x="7078" y="6407"/>
                  </a:lnTo>
                  <a:cubicBezTo>
                    <a:pt x="5227" y="6150"/>
                    <a:pt x="3458" y="6390"/>
                    <a:pt x="2143" y="7113"/>
                  </a:cubicBezTo>
                  <a:cubicBezTo>
                    <a:pt x="2135" y="7115"/>
                    <a:pt x="2126" y="7117"/>
                    <a:pt x="2120" y="7122"/>
                  </a:cubicBezTo>
                  <a:cubicBezTo>
                    <a:pt x="1967" y="7208"/>
                    <a:pt x="1817" y="7302"/>
                    <a:pt x="1677" y="7402"/>
                  </a:cubicBezTo>
                  <a:cubicBezTo>
                    <a:pt x="1655" y="7417"/>
                    <a:pt x="1628" y="7431"/>
                    <a:pt x="1610" y="7447"/>
                  </a:cubicBezTo>
                  <a:cubicBezTo>
                    <a:pt x="1479" y="7539"/>
                    <a:pt x="1362" y="7643"/>
                    <a:pt x="1249" y="7747"/>
                  </a:cubicBezTo>
                  <a:cubicBezTo>
                    <a:pt x="1222" y="7773"/>
                    <a:pt x="1185" y="7796"/>
                    <a:pt x="1159" y="7824"/>
                  </a:cubicBezTo>
                  <a:cubicBezTo>
                    <a:pt x="1018" y="7957"/>
                    <a:pt x="887" y="8098"/>
                    <a:pt x="773" y="8248"/>
                  </a:cubicBezTo>
                  <a:cubicBezTo>
                    <a:pt x="-1072" y="10599"/>
                    <a:pt x="502" y="14158"/>
                    <a:pt x="4282" y="16195"/>
                  </a:cubicBezTo>
                  <a:cubicBezTo>
                    <a:pt x="8065" y="18232"/>
                    <a:pt x="12626" y="17974"/>
                    <a:pt x="14466" y="15623"/>
                  </a:cubicBezTo>
                  <a:cubicBezTo>
                    <a:pt x="14582" y="15474"/>
                    <a:pt x="14689" y="15318"/>
                    <a:pt x="14777" y="15159"/>
                  </a:cubicBezTo>
                  <a:close/>
                  <a:moveTo>
                    <a:pt x="2898" y="16410"/>
                  </a:moveTo>
                  <a:lnTo>
                    <a:pt x="93" y="19992"/>
                  </a:lnTo>
                  <a:lnTo>
                    <a:pt x="391" y="21164"/>
                  </a:lnTo>
                  <a:lnTo>
                    <a:pt x="1804" y="20914"/>
                  </a:lnTo>
                  <a:lnTo>
                    <a:pt x="4609" y="17333"/>
                  </a:lnTo>
                  <a:cubicBezTo>
                    <a:pt x="4310" y="17201"/>
                    <a:pt x="4014" y="17060"/>
                    <a:pt x="3727" y="16904"/>
                  </a:cubicBezTo>
                  <a:cubicBezTo>
                    <a:pt x="3437" y="16748"/>
                    <a:pt x="3160" y="16582"/>
                    <a:pt x="2898" y="164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3" name="Arrow: Right 36"/>
            <p:cNvSpPr/>
            <p:nvPr/>
          </p:nvSpPr>
          <p:spPr>
            <a:xfrm rot="5400000">
              <a:off x="5407025" y="3043756"/>
              <a:ext cx="268355" cy="268355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p>
              <a:pPr algn="ctr">
                <a:defRPr/>
              </a:pPr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6" name="1"/>
          <p:cNvGrpSpPr/>
          <p:nvPr>
            <p:custDataLst>
              <p:tags r:id="rId3"/>
            </p:custDataLst>
          </p:nvPr>
        </p:nvGrpSpPr>
        <p:grpSpPr>
          <a:xfrm>
            <a:off x="111125" y="2209165"/>
            <a:ext cx="4557395" cy="4598035"/>
            <a:chOff x="5375920" y="2049554"/>
            <a:chExt cx="6794399" cy="4598031"/>
          </a:xfrm>
        </p:grpSpPr>
        <p:grpSp>
          <p:nvGrpSpPr>
            <p:cNvPr id="7" name="组合 6"/>
            <p:cNvGrpSpPr/>
            <p:nvPr/>
          </p:nvGrpSpPr>
          <p:grpSpPr>
            <a:xfrm>
              <a:off x="5375920" y="2049554"/>
              <a:ext cx="1156366" cy="761039"/>
              <a:chOff x="5375920" y="2049554"/>
              <a:chExt cx="1156366" cy="761039"/>
            </a:xfrm>
          </p:grpSpPr>
          <p:sp>
            <p:nvSpPr>
              <p:cNvPr id="36" name="Freeform: Shape 28"/>
              <p:cNvSpPr/>
              <p:nvPr/>
            </p:nvSpPr>
            <p:spPr>
              <a:xfrm>
                <a:off x="5375920" y="2049554"/>
                <a:ext cx="1154172" cy="761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E3CAB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p>
                <a:pPr algn="ctr">
                  <a:defRPr/>
                </a:pPr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字魂58号-创中黑" panose="00000500000000000000" pitchFamily="2" charset="-122"/>
                </a:endParaRPr>
              </a:p>
            </p:txBody>
          </p:sp>
          <p:sp>
            <p:nvSpPr>
              <p:cNvPr id="37" name="Freeform: Shape 29"/>
              <p:cNvSpPr/>
              <p:nvPr/>
            </p:nvSpPr>
            <p:spPr>
              <a:xfrm>
                <a:off x="5531377" y="2168199"/>
                <a:ext cx="206222" cy="211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31" h="20432" extrusionOk="0">
                    <a:moveTo>
                      <a:pt x="14102" y="6331"/>
                    </a:moveTo>
                    <a:cubicBezTo>
                      <a:pt x="13392" y="5619"/>
                      <a:pt x="13392" y="4469"/>
                      <a:pt x="14102" y="3757"/>
                    </a:cubicBezTo>
                    <a:cubicBezTo>
                      <a:pt x="14812" y="3048"/>
                      <a:pt x="15963" y="3048"/>
                      <a:pt x="16675" y="3757"/>
                    </a:cubicBezTo>
                    <a:cubicBezTo>
                      <a:pt x="17385" y="4466"/>
                      <a:pt x="17385" y="5618"/>
                      <a:pt x="16675" y="6331"/>
                    </a:cubicBezTo>
                    <a:cubicBezTo>
                      <a:pt x="15963" y="7040"/>
                      <a:pt x="14811" y="7040"/>
                      <a:pt x="14102" y="6331"/>
                    </a:cubicBezTo>
                    <a:close/>
                    <a:moveTo>
                      <a:pt x="12903" y="13199"/>
                    </a:moveTo>
                    <a:cubicBezTo>
                      <a:pt x="12903" y="13199"/>
                      <a:pt x="21289" y="7285"/>
                      <a:pt x="20359" y="517"/>
                    </a:cubicBezTo>
                    <a:cubicBezTo>
                      <a:pt x="20339" y="369"/>
                      <a:pt x="20289" y="269"/>
                      <a:pt x="20226" y="205"/>
                    </a:cubicBezTo>
                    <a:cubicBezTo>
                      <a:pt x="20162" y="142"/>
                      <a:pt x="20063" y="92"/>
                      <a:pt x="19913" y="72"/>
                    </a:cubicBezTo>
                    <a:cubicBezTo>
                      <a:pt x="13146" y="-858"/>
                      <a:pt x="7233" y="7528"/>
                      <a:pt x="7233" y="7528"/>
                    </a:cubicBezTo>
                    <a:cubicBezTo>
                      <a:pt x="2104" y="6928"/>
                      <a:pt x="2477" y="7927"/>
                      <a:pt x="137" y="13421"/>
                    </a:cubicBezTo>
                    <a:cubicBezTo>
                      <a:pt x="-311" y="14468"/>
                      <a:pt x="415" y="14829"/>
                      <a:pt x="1211" y="14534"/>
                    </a:cubicBezTo>
                    <a:cubicBezTo>
                      <a:pt x="2007" y="14242"/>
                      <a:pt x="3762" y="13593"/>
                      <a:pt x="3762" y="13593"/>
                    </a:cubicBezTo>
                    <a:lnTo>
                      <a:pt x="6839" y="16667"/>
                    </a:lnTo>
                    <a:cubicBezTo>
                      <a:pt x="6839" y="16667"/>
                      <a:pt x="6190" y="18425"/>
                      <a:pt x="5897" y="19220"/>
                    </a:cubicBezTo>
                    <a:cubicBezTo>
                      <a:pt x="5602" y="20016"/>
                      <a:pt x="5962" y="20742"/>
                      <a:pt x="7011" y="20295"/>
                    </a:cubicBezTo>
                    <a:cubicBezTo>
                      <a:pt x="12504" y="17955"/>
                      <a:pt x="13504" y="18328"/>
                      <a:pt x="12903" y="131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p>
                <a:pPr algn="ctr">
                  <a:defRPr/>
                </a:pPr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字魂58号-创中黑" panose="00000500000000000000" pitchFamily="2" charset="-122"/>
                </a:endParaRPr>
              </a:p>
            </p:txBody>
          </p:sp>
          <p:sp>
            <p:nvSpPr>
              <p:cNvPr id="38" name="Arrow: Right 37"/>
              <p:cNvSpPr/>
              <p:nvPr/>
            </p:nvSpPr>
            <p:spPr>
              <a:xfrm rot="5400000">
                <a:off x="6263931" y="2400315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p>
                <a:pPr algn="ctr">
                  <a:defRPr/>
                </a:pPr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+mn-ea"/>
                  <a:sym typeface="字魂58号-创中黑" panose="00000500000000000000" pitchFamily="2" charset="-122"/>
                </a:endParaRPr>
              </a:p>
            </p:txBody>
          </p:sp>
        </p:grpSp>
        <p:sp>
          <p:nvSpPr>
            <p:cNvPr id="40" name="Rectangle 47"/>
            <p:cNvSpPr/>
            <p:nvPr/>
          </p:nvSpPr>
          <p:spPr>
            <a:xfrm>
              <a:off x="6529936" y="2574699"/>
              <a:ext cx="5640383" cy="4072886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defTabSz="815340" fontAlgn="auto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1.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幸福蛋糕营业收人快速增长。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2.2020 年度实现销售额近 24 亿元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  <a:p>
              <a:pPr defTabSz="815340" fontAlgn="auto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3.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门店覆盖了全国 32个省级行政区。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  <a:p>
              <a:pPr defTabSz="815340" fontAlgn="auto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4.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商品报损降幅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sym typeface="字魂58号-创中黑" panose="00000500000000000000" pitchFamily="2" charset="-122"/>
                </a:rPr>
                <a:t>明显。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endParaRPr>
            </a:p>
          </p:txBody>
        </p:sp>
      </p:grpSp>
      <p:sp>
        <p:nvSpPr>
          <p:cNvPr id="8" name="Rectangle 47"/>
          <p:cNvSpPr/>
          <p:nvPr/>
        </p:nvSpPr>
        <p:spPr>
          <a:xfrm>
            <a:off x="6101080" y="940435"/>
            <a:ext cx="5416550" cy="436880"/>
          </a:xfrm>
          <a:prstGeom prst="rect">
            <a:avLst/>
          </a:prstGeom>
        </p:spPr>
        <p:txBody>
          <a:bodyPr wrap="square">
            <a:noAutofit/>
          </a:bodyPr>
          <a:p>
            <a:pPr defTabSz="815340">
              <a:lnSpc>
                <a:spcPts val="1500"/>
              </a:lnSpc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目前存在的问题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  <p:sp>
        <p:nvSpPr>
          <p:cNvPr id="9" name="Rectangle 47"/>
          <p:cNvSpPr/>
          <p:nvPr/>
        </p:nvSpPr>
        <p:spPr>
          <a:xfrm>
            <a:off x="878205" y="2412365"/>
            <a:ext cx="4042410" cy="436880"/>
          </a:xfrm>
          <a:prstGeom prst="rect">
            <a:avLst/>
          </a:prstGeom>
        </p:spPr>
        <p:txBody>
          <a:bodyPr wrap="square">
            <a:noAutofit/>
          </a:bodyPr>
          <a:p>
            <a:pPr defTabSz="815340">
              <a:lnSpc>
                <a:spcPts val="1500"/>
              </a:lnSpc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企业战略目标实现情况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6156325" y="3712845"/>
            <a:ext cx="5416550" cy="436880"/>
          </a:xfrm>
          <a:prstGeom prst="rect">
            <a:avLst/>
          </a:prstGeom>
        </p:spPr>
        <p:txBody>
          <a:bodyPr wrap="square">
            <a:noAutofit/>
          </a:bodyPr>
          <a:p>
            <a:pPr defTabSz="815340">
              <a:lnSpc>
                <a:spcPts val="1500"/>
              </a:lnSpc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相关建议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  <p:sp>
        <p:nvSpPr>
          <p:cNvPr id="14" name="Rectangle 45"/>
          <p:cNvSpPr/>
          <p:nvPr/>
        </p:nvSpPr>
        <p:spPr>
          <a:xfrm>
            <a:off x="5726430" y="1225550"/>
            <a:ext cx="6350000" cy="2811145"/>
          </a:xfrm>
          <a:prstGeom prst="rect">
            <a:avLst/>
          </a:prstGeom>
        </p:spPr>
        <p:txBody>
          <a:bodyPr wrap="square">
            <a:noAutofit/>
          </a:bodyPr>
          <a:p>
            <a:pPr defTabSz="815340" fontAlgn="auto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1.制订的销售计划淮确性有待加强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  <a:p>
            <a:pPr defTabSz="815340" fontAlgn="auto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个别原料及其半成品面临质量问题。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  <a:p>
            <a:pPr defTabSz="815340" fontAlgn="auto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3.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存货采购和管理工作尚缺少统筹决策与安排。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  <a:p>
            <a:pPr defTabSz="815340" fontAlgn="auto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4.产品差异化战略仍不够突出，尚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未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形成企业的核心竞争力。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  <a:p>
            <a:pPr defTabSz="815340" fontAlgn="auto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5.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可能存在短期偿债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字魂58号-创中黑" panose="00000500000000000000" pitchFamily="2" charset="-122"/>
              </a:rPr>
              <a:t>问题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/>
          <p:cNvSpPr/>
          <p:nvPr/>
        </p:nvSpPr>
        <p:spPr>
          <a:xfrm rot="18612676">
            <a:off x="1917065" y="3248025"/>
            <a:ext cx="11609705" cy="3296920"/>
          </a:xfrm>
          <a:prstGeom prst="roundRect">
            <a:avLst>
              <a:gd name="adj" fmla="val 50000"/>
            </a:avLst>
          </a:prstGeom>
          <a:solidFill>
            <a:srgbClr val="C1C8D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426200" y="3478530"/>
            <a:ext cx="3597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chemeClr val="bg1"/>
                </a:solidFill>
                <a:ea typeface="+mn-lt"/>
                <a:sym typeface="字魂59号-创粗黑" panose="00000500000000000000" pitchFamily="2" charset="-122"/>
              </a:rPr>
              <a:t>大数据分析</a:t>
            </a:r>
            <a:endParaRPr lang="en-US" altLang="zh-CN" sz="4800" dirty="0">
              <a:solidFill>
                <a:schemeClr val="bg1"/>
              </a:solidFill>
              <a:ea typeface="+mn-lt"/>
              <a:sym typeface="字魂59号-创粗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58850" y="2167890"/>
            <a:ext cx="45847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C1C8D0"/>
                </a:solidFill>
                <a:latin typeface="思源黑体 CN Bold" panose="020B0800000000000000" charset="-122"/>
                <a:ea typeface="思源黑体 CN Bold" panose="020B0800000000000000" charset="-122"/>
                <a:sym typeface="字魂59号-创粗黑" panose="00000500000000000000" pitchFamily="2" charset="-122"/>
              </a:rPr>
              <a:t>THANKS</a:t>
            </a:r>
            <a:endParaRPr lang="en-US" altLang="zh-CN" sz="8000" dirty="0">
              <a:solidFill>
                <a:srgbClr val="C1C8D0"/>
              </a:solidFill>
              <a:latin typeface="思源黑体 CN Bold" panose="020B0800000000000000" charset="-122"/>
              <a:ea typeface="思源黑体 CN Bold" panose="020B0800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07662" y="4627355"/>
            <a:ext cx="334822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a typeface="+mn-lt"/>
                <a:cs typeface="+mn-lt"/>
                <a:sym typeface="字魂59号-创粗黑" panose="00000500000000000000" pitchFamily="2" charset="-122"/>
              </a:rPr>
              <a:t>汇报人：邓楠</a:t>
            </a:r>
            <a:endParaRPr lang="en-US" altLang="zh-CN" sz="2000" dirty="0">
              <a:ea typeface="+mn-lt"/>
              <a:cs typeface="+mn-lt"/>
              <a:sym typeface="字魂59号-创粗黑" panose="00000500000000000000" pitchFamily="2" charset="-122"/>
            </a:endParaRPr>
          </a:p>
          <a:p>
            <a:endParaRPr lang="en-US" altLang="zh-CN" sz="2000" dirty="0"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ï$ľíḑe"/>
          <p:cNvSpPr/>
          <p:nvPr/>
        </p:nvSpPr>
        <p:spPr>
          <a:xfrm>
            <a:off x="1734937" y="4689692"/>
            <a:ext cx="692747" cy="692747"/>
          </a:xfrm>
          <a:prstGeom prst="ellipse">
            <a:avLst/>
          </a:prstGeom>
          <a:solidFill>
            <a:srgbClr val="F6C4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i$ľiḑè"/>
          <p:cNvSpPr/>
          <p:nvPr/>
        </p:nvSpPr>
        <p:spPr bwMode="auto">
          <a:xfrm>
            <a:off x="2088672" y="4246046"/>
            <a:ext cx="254516" cy="2427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iṡḻîḋe"/>
          <p:cNvSpPr/>
          <p:nvPr/>
        </p:nvSpPr>
        <p:spPr>
          <a:xfrm>
            <a:off x="6824185" y="4719537"/>
            <a:ext cx="692747" cy="6927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4" name="îśľíḓè"/>
          <p:cNvSpPr/>
          <p:nvPr/>
        </p:nvSpPr>
        <p:spPr bwMode="auto">
          <a:xfrm>
            <a:off x="4675385" y="4251591"/>
            <a:ext cx="254516" cy="231637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0" h="1750">
                <a:moveTo>
                  <a:pt x="1536" y="0"/>
                </a:moveTo>
                <a:cubicBezTo>
                  <a:pt x="1332" y="0"/>
                  <a:pt x="1165" y="161"/>
                  <a:pt x="1154" y="363"/>
                </a:cubicBezTo>
                <a:lnTo>
                  <a:pt x="766" y="363"/>
                </a:lnTo>
                <a:cubicBezTo>
                  <a:pt x="755" y="161"/>
                  <a:pt x="588" y="0"/>
                  <a:pt x="384" y="0"/>
                </a:cubicBezTo>
                <a:cubicBezTo>
                  <a:pt x="172" y="0"/>
                  <a:pt x="0" y="173"/>
                  <a:pt x="0" y="384"/>
                </a:cubicBezTo>
                <a:cubicBezTo>
                  <a:pt x="0" y="596"/>
                  <a:pt x="172" y="768"/>
                  <a:pt x="384" y="768"/>
                </a:cubicBezTo>
                <a:cubicBezTo>
                  <a:pt x="447" y="768"/>
                  <a:pt x="506" y="751"/>
                  <a:pt x="559" y="724"/>
                </a:cubicBezTo>
                <a:lnTo>
                  <a:pt x="748" y="1046"/>
                </a:lnTo>
                <a:cubicBezTo>
                  <a:pt x="644" y="1115"/>
                  <a:pt x="576" y="1232"/>
                  <a:pt x="576" y="1366"/>
                </a:cubicBezTo>
                <a:cubicBezTo>
                  <a:pt x="576" y="1577"/>
                  <a:pt x="748" y="1750"/>
                  <a:pt x="960" y="1750"/>
                </a:cubicBezTo>
                <a:cubicBezTo>
                  <a:pt x="1172" y="1750"/>
                  <a:pt x="1344" y="1577"/>
                  <a:pt x="1344" y="1366"/>
                </a:cubicBezTo>
                <a:cubicBezTo>
                  <a:pt x="1344" y="1233"/>
                  <a:pt x="1276" y="1115"/>
                  <a:pt x="1173" y="1046"/>
                </a:cubicBezTo>
                <a:lnTo>
                  <a:pt x="1362" y="724"/>
                </a:lnTo>
                <a:cubicBezTo>
                  <a:pt x="1414" y="752"/>
                  <a:pt x="1473" y="768"/>
                  <a:pt x="1536" y="768"/>
                </a:cubicBezTo>
                <a:cubicBezTo>
                  <a:pt x="1748" y="768"/>
                  <a:pt x="1920" y="596"/>
                  <a:pt x="1920" y="384"/>
                </a:cubicBezTo>
                <a:cubicBezTo>
                  <a:pt x="1920" y="173"/>
                  <a:pt x="1748" y="0"/>
                  <a:pt x="1536" y="0"/>
                </a:cubicBezTo>
                <a:close/>
                <a:moveTo>
                  <a:pt x="307" y="623"/>
                </a:moveTo>
                <a:cubicBezTo>
                  <a:pt x="307" y="623"/>
                  <a:pt x="358" y="597"/>
                  <a:pt x="337" y="548"/>
                </a:cubicBezTo>
                <a:cubicBezTo>
                  <a:pt x="327" y="550"/>
                  <a:pt x="301" y="555"/>
                  <a:pt x="280" y="557"/>
                </a:cubicBezTo>
                <a:cubicBezTo>
                  <a:pt x="259" y="560"/>
                  <a:pt x="241" y="548"/>
                  <a:pt x="237" y="537"/>
                </a:cubicBezTo>
                <a:cubicBezTo>
                  <a:pt x="233" y="527"/>
                  <a:pt x="244" y="508"/>
                  <a:pt x="240" y="502"/>
                </a:cubicBezTo>
                <a:cubicBezTo>
                  <a:pt x="235" y="496"/>
                  <a:pt x="219" y="479"/>
                  <a:pt x="225" y="464"/>
                </a:cubicBezTo>
                <a:cubicBezTo>
                  <a:pt x="230" y="449"/>
                  <a:pt x="228" y="442"/>
                  <a:pt x="228" y="442"/>
                </a:cubicBezTo>
                <a:cubicBezTo>
                  <a:pt x="228" y="442"/>
                  <a:pt x="197" y="436"/>
                  <a:pt x="195" y="425"/>
                </a:cubicBezTo>
                <a:cubicBezTo>
                  <a:pt x="192" y="414"/>
                  <a:pt x="236" y="346"/>
                  <a:pt x="236" y="346"/>
                </a:cubicBezTo>
                <a:cubicBezTo>
                  <a:pt x="236" y="346"/>
                  <a:pt x="227" y="330"/>
                  <a:pt x="224" y="321"/>
                </a:cubicBezTo>
                <a:cubicBezTo>
                  <a:pt x="222" y="312"/>
                  <a:pt x="224" y="265"/>
                  <a:pt x="253" y="211"/>
                </a:cubicBezTo>
                <a:cubicBezTo>
                  <a:pt x="281" y="157"/>
                  <a:pt x="347" y="138"/>
                  <a:pt x="434" y="149"/>
                </a:cubicBezTo>
                <a:cubicBezTo>
                  <a:pt x="521" y="160"/>
                  <a:pt x="573" y="248"/>
                  <a:pt x="573" y="301"/>
                </a:cubicBezTo>
                <a:cubicBezTo>
                  <a:pt x="573" y="406"/>
                  <a:pt x="499" y="455"/>
                  <a:pt x="498" y="493"/>
                </a:cubicBezTo>
                <a:cubicBezTo>
                  <a:pt x="496" y="561"/>
                  <a:pt x="573" y="623"/>
                  <a:pt x="573" y="623"/>
                </a:cubicBezTo>
                <a:lnTo>
                  <a:pt x="307" y="623"/>
                </a:lnTo>
                <a:close/>
                <a:moveTo>
                  <a:pt x="883" y="1604"/>
                </a:moveTo>
                <a:cubicBezTo>
                  <a:pt x="883" y="1604"/>
                  <a:pt x="934" y="1579"/>
                  <a:pt x="913" y="1529"/>
                </a:cubicBezTo>
                <a:cubicBezTo>
                  <a:pt x="904" y="1531"/>
                  <a:pt x="877" y="1536"/>
                  <a:pt x="856" y="1539"/>
                </a:cubicBezTo>
                <a:cubicBezTo>
                  <a:pt x="835" y="1541"/>
                  <a:pt x="817" y="1529"/>
                  <a:pt x="813" y="1518"/>
                </a:cubicBezTo>
                <a:cubicBezTo>
                  <a:pt x="809" y="1508"/>
                  <a:pt x="820" y="1489"/>
                  <a:pt x="816" y="1483"/>
                </a:cubicBezTo>
                <a:cubicBezTo>
                  <a:pt x="811" y="1477"/>
                  <a:pt x="795" y="1460"/>
                  <a:pt x="801" y="1445"/>
                </a:cubicBezTo>
                <a:cubicBezTo>
                  <a:pt x="806" y="1430"/>
                  <a:pt x="804" y="1423"/>
                  <a:pt x="804" y="1423"/>
                </a:cubicBezTo>
                <a:cubicBezTo>
                  <a:pt x="804" y="1423"/>
                  <a:pt x="773" y="1417"/>
                  <a:pt x="771" y="1406"/>
                </a:cubicBezTo>
                <a:cubicBezTo>
                  <a:pt x="768" y="1395"/>
                  <a:pt x="812" y="1327"/>
                  <a:pt x="812" y="1327"/>
                </a:cubicBezTo>
                <a:cubicBezTo>
                  <a:pt x="812" y="1327"/>
                  <a:pt x="803" y="1311"/>
                  <a:pt x="800" y="1302"/>
                </a:cubicBezTo>
                <a:cubicBezTo>
                  <a:pt x="798" y="1293"/>
                  <a:pt x="800" y="1246"/>
                  <a:pt x="829" y="1192"/>
                </a:cubicBezTo>
                <a:cubicBezTo>
                  <a:pt x="857" y="1139"/>
                  <a:pt x="923" y="1119"/>
                  <a:pt x="1010" y="1130"/>
                </a:cubicBezTo>
                <a:cubicBezTo>
                  <a:pt x="1097" y="1141"/>
                  <a:pt x="1149" y="1229"/>
                  <a:pt x="1149" y="1282"/>
                </a:cubicBezTo>
                <a:cubicBezTo>
                  <a:pt x="1149" y="1388"/>
                  <a:pt x="1075" y="1436"/>
                  <a:pt x="1074" y="1474"/>
                </a:cubicBezTo>
                <a:cubicBezTo>
                  <a:pt x="1072" y="1542"/>
                  <a:pt x="1149" y="1604"/>
                  <a:pt x="1149" y="1604"/>
                </a:cubicBezTo>
                <a:lnTo>
                  <a:pt x="883" y="1604"/>
                </a:lnTo>
                <a:close/>
                <a:moveTo>
                  <a:pt x="1135" y="1026"/>
                </a:moveTo>
                <a:cubicBezTo>
                  <a:pt x="1082" y="999"/>
                  <a:pt x="1023" y="982"/>
                  <a:pt x="960" y="982"/>
                </a:cubicBezTo>
                <a:cubicBezTo>
                  <a:pt x="897" y="982"/>
                  <a:pt x="838" y="998"/>
                  <a:pt x="785" y="1026"/>
                </a:cubicBezTo>
                <a:lnTo>
                  <a:pt x="596" y="704"/>
                </a:lnTo>
                <a:cubicBezTo>
                  <a:pt x="694" y="639"/>
                  <a:pt x="759" y="530"/>
                  <a:pt x="766" y="406"/>
                </a:cubicBezTo>
                <a:lnTo>
                  <a:pt x="1154" y="406"/>
                </a:lnTo>
                <a:cubicBezTo>
                  <a:pt x="1161" y="530"/>
                  <a:pt x="1226" y="639"/>
                  <a:pt x="1324" y="704"/>
                </a:cubicBezTo>
                <a:lnTo>
                  <a:pt x="1135" y="1026"/>
                </a:lnTo>
                <a:close/>
                <a:moveTo>
                  <a:pt x="1459" y="623"/>
                </a:moveTo>
                <a:cubicBezTo>
                  <a:pt x="1459" y="623"/>
                  <a:pt x="1510" y="597"/>
                  <a:pt x="1489" y="548"/>
                </a:cubicBezTo>
                <a:cubicBezTo>
                  <a:pt x="1479" y="550"/>
                  <a:pt x="1453" y="555"/>
                  <a:pt x="1432" y="557"/>
                </a:cubicBezTo>
                <a:cubicBezTo>
                  <a:pt x="1411" y="560"/>
                  <a:pt x="1393" y="548"/>
                  <a:pt x="1389" y="537"/>
                </a:cubicBezTo>
                <a:cubicBezTo>
                  <a:pt x="1385" y="527"/>
                  <a:pt x="1396" y="508"/>
                  <a:pt x="1392" y="502"/>
                </a:cubicBezTo>
                <a:cubicBezTo>
                  <a:pt x="1387" y="496"/>
                  <a:pt x="1371" y="479"/>
                  <a:pt x="1377" y="464"/>
                </a:cubicBezTo>
                <a:cubicBezTo>
                  <a:pt x="1382" y="449"/>
                  <a:pt x="1380" y="442"/>
                  <a:pt x="1380" y="442"/>
                </a:cubicBezTo>
                <a:cubicBezTo>
                  <a:pt x="1380" y="442"/>
                  <a:pt x="1350" y="436"/>
                  <a:pt x="1347" y="425"/>
                </a:cubicBezTo>
                <a:cubicBezTo>
                  <a:pt x="1344" y="414"/>
                  <a:pt x="1388" y="346"/>
                  <a:pt x="1388" y="346"/>
                </a:cubicBezTo>
                <a:cubicBezTo>
                  <a:pt x="1388" y="346"/>
                  <a:pt x="1379" y="330"/>
                  <a:pt x="1376" y="321"/>
                </a:cubicBezTo>
                <a:cubicBezTo>
                  <a:pt x="1374" y="312"/>
                  <a:pt x="1376" y="265"/>
                  <a:pt x="1405" y="211"/>
                </a:cubicBezTo>
                <a:cubicBezTo>
                  <a:pt x="1433" y="157"/>
                  <a:pt x="1499" y="138"/>
                  <a:pt x="1586" y="149"/>
                </a:cubicBezTo>
                <a:cubicBezTo>
                  <a:pt x="1673" y="160"/>
                  <a:pt x="1725" y="248"/>
                  <a:pt x="1725" y="301"/>
                </a:cubicBezTo>
                <a:cubicBezTo>
                  <a:pt x="1725" y="406"/>
                  <a:pt x="1651" y="455"/>
                  <a:pt x="1650" y="493"/>
                </a:cubicBezTo>
                <a:cubicBezTo>
                  <a:pt x="1648" y="561"/>
                  <a:pt x="1725" y="623"/>
                  <a:pt x="1725" y="623"/>
                </a:cubicBezTo>
                <a:lnTo>
                  <a:pt x="1459" y="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isḻïḋè"/>
          <p:cNvSpPr/>
          <p:nvPr/>
        </p:nvSpPr>
        <p:spPr bwMode="auto">
          <a:xfrm>
            <a:off x="7262735" y="4240346"/>
            <a:ext cx="254513" cy="25412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î$liḓè"/>
          <p:cNvSpPr/>
          <p:nvPr/>
        </p:nvSpPr>
        <p:spPr bwMode="auto">
          <a:xfrm>
            <a:off x="9848811" y="4240365"/>
            <a:ext cx="254515" cy="254091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íSḻïďe"/>
          <p:cNvSpPr/>
          <p:nvPr/>
        </p:nvSpPr>
        <p:spPr>
          <a:xfrm>
            <a:off x="612140" y="1492250"/>
            <a:ext cx="3745230" cy="2459355"/>
          </a:xfrm>
          <a:prstGeom prst="rect">
            <a:avLst/>
          </a:prstGeom>
          <a:solidFill>
            <a:srgbClr val="F7EAD7">
              <a:alpha val="90000"/>
            </a:srgbClr>
          </a:solidFill>
        </p:spPr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262542" y="4818738"/>
            <a:ext cx="2482724" cy="1253589"/>
            <a:chOff x="1619678" y="2319282"/>
            <a:chExt cx="2482724" cy="1253589"/>
          </a:xfrm>
        </p:grpSpPr>
        <p:sp>
          <p:nvSpPr>
            <p:cNvPr id="43" name="文本框 42"/>
            <p:cNvSpPr txBox="1"/>
            <p:nvPr/>
          </p:nvSpPr>
          <p:spPr>
            <a:xfrm>
              <a:off x="1619678" y="2319282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战略目标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53336" y="2641326"/>
              <a:ext cx="2349066" cy="931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提高产品质量，优化服务，通过数字技术提高效率，成为行业领先者。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223459" y="4851123"/>
            <a:ext cx="2424939" cy="990064"/>
            <a:chOff x="1683813" y="2349127"/>
            <a:chExt cx="2424939" cy="990064"/>
          </a:xfrm>
        </p:grpSpPr>
        <p:sp>
          <p:nvSpPr>
            <p:cNvPr id="46" name="文本框 45"/>
            <p:cNvSpPr txBox="1"/>
            <p:nvPr/>
          </p:nvSpPr>
          <p:spPr>
            <a:xfrm>
              <a:off x="1683813" y="2349127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企业愿景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59686" y="2687681"/>
              <a:ext cx="2349066" cy="6515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实现营业收入超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100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亿元，做强蛋糕品牌。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49910" y="1670685"/>
            <a:ext cx="3851910" cy="2168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      </a:t>
            </a:r>
            <a:r>
              <a:rPr lang="en-US" altLang="zh-CN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幸福蛋糕2008年创立于深圳，是一家集面包，蛋糕等烘培类食品生产</a:t>
            </a:r>
            <a:r>
              <a:rPr lang="zh-CN" altLang="en-US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，</a:t>
            </a:r>
            <a:r>
              <a:rPr lang="en-US" altLang="zh-CN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销售</a:t>
            </a:r>
            <a:r>
              <a:rPr lang="zh-CN" altLang="en-US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为一体的知名</a:t>
            </a:r>
            <a:r>
              <a:rPr lang="en-US" altLang="zh-CN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企业。经过多年发展，目前幸福蛋糕已成为一个以数据和技术驱动的O2O蛋糕品牌</a:t>
            </a:r>
            <a:r>
              <a:rPr lang="zh-CN" altLang="en-US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。</a:t>
            </a:r>
            <a:endParaRPr lang="zh-CN" altLang="en-US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TextBox 14_1_1"/>
          <p:cNvSpPr txBox="1"/>
          <p:nvPr/>
        </p:nvSpPr>
        <p:spPr>
          <a:xfrm>
            <a:off x="1142839" y="436093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公司简介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6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51" name="组合 5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55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01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56760" y="361315"/>
            <a:ext cx="6478270" cy="430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 fontAlgn="auto">
              <a:lnSpc>
                <a:spcPct val="214000"/>
              </a:lnSpc>
            </a:pPr>
            <a:r>
              <a:rPr lang="en-US" altLang="zh-CN" sz="14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      </a:t>
            </a:r>
            <a:r>
              <a:rPr sz="1600" dirty="0">
                <a:solidFill>
                  <a:srgbClr val="6A525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rPr>
              <a:t>幸福蛋糕基于信息技术的革新和顾客消费习惯的改变，以及新零售基础设施的完善，通过 “线上下单，线下配送”及定制化服务，力求为消费者提供良好的消费体验幸福蛋糕自 2015 年开放品牌合作，以招募城市合伙人为主要形式进行扩张，先后覆盖了全国200 多个城市，包括深圳、上海、北京广州澳门等，建立了 400多个分布式制作中心，自营及加盟的新零售门店达 140余家。客户在各大网购平台、官网及微信公众号等下单后，各地分布式制作中心即时快速生产，覆盖范围内 2~5小时专业冷链高效配送，配送量达2亿人次</a:t>
            </a:r>
            <a:r>
              <a:rPr lang="zh-CN" sz="1600" dirty="0">
                <a:solidFill>
                  <a:srgbClr val="6A525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rPr>
              <a:t>。</a:t>
            </a:r>
            <a:endParaRPr lang="zh-CN" sz="1600" dirty="0">
              <a:solidFill>
                <a:srgbClr val="6A525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字魂59号-创粗黑" panose="00000500000000000000" pitchFamily="2" charset="-122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1872378" y="4836839"/>
            <a:ext cx="418328" cy="410327"/>
            <a:chOff x="6296025" y="4225925"/>
            <a:chExt cx="581025" cy="569913"/>
          </a:xfrm>
          <a:solidFill>
            <a:schemeClr val="bg1"/>
          </a:solidFill>
        </p:grpSpPr>
        <p:sp>
          <p:nvSpPr>
            <p:cNvPr id="4" name="Freeform 294"/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5" name="Freeform 295"/>
            <p:cNvSpPr/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6" name="Freeform 296"/>
            <p:cNvSpPr/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7" name="Freeform 297"/>
            <p:cNvSpPr/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8" name="Freeform 298"/>
            <p:cNvSpPr/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56" name="Freeform 299"/>
            <p:cNvSpPr/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6961903" y="4888274"/>
            <a:ext cx="418328" cy="410327"/>
            <a:chOff x="6296025" y="4225925"/>
            <a:chExt cx="581025" cy="569913"/>
          </a:xfrm>
          <a:solidFill>
            <a:schemeClr val="bg1"/>
          </a:solidFill>
        </p:grpSpPr>
        <p:sp>
          <p:nvSpPr>
            <p:cNvPr id="10" name="Freeform 294"/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1" name="Freeform 295"/>
            <p:cNvSpPr/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2" name="Freeform 296"/>
            <p:cNvSpPr/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3" name="Freeform 297"/>
            <p:cNvSpPr/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4" name="Freeform 298"/>
            <p:cNvSpPr/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15" name="Freeform 299"/>
            <p:cNvSpPr/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5">
                <a:latin typeface="字魂58号-创中黑" panose="00000500000000000000" pitchFamily="2" charset="-122"/>
                <a:ea typeface="字魂58号-创中黑" panose="00000500000000000000" pitchFamily="2" charset="-122"/>
                <a:sym typeface="字魂58号-创中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70">
        <p:random/>
      </p:transition>
    </mc:Choice>
    <mc:Fallback>
      <p:transition advTm="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3" grpId="0" bldLvl="0" animBg="1"/>
      <p:bldP spid="34" grpId="0" bldLvl="0" animBg="1"/>
      <p:bldP spid="35" grpId="0" bldLvl="0" animBg="1"/>
      <p:bldP spid="28" grpId="0" bldLvl="0" animBg="1"/>
      <p:bldP spid="29" grpId="0" bldLvl="0" animBg="1"/>
      <p:bldP spid="5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9043657" y="4386234"/>
            <a:ext cx="434509" cy="434566"/>
          </a:xfrm>
          <a:prstGeom prst="rect">
            <a:avLst/>
          </a:prstGeom>
          <a:solidFill>
            <a:srgbClr val="C1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642439" y="4386234"/>
            <a:ext cx="434509" cy="434566"/>
          </a:xfrm>
          <a:prstGeom prst="rect">
            <a:avLst/>
          </a:prstGeom>
          <a:solidFill>
            <a:srgbClr val="F7E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3657" y="1808271"/>
            <a:ext cx="434509" cy="434566"/>
          </a:xfrm>
          <a:prstGeom prst="rect">
            <a:avLst/>
          </a:prstGeom>
          <a:solidFill>
            <a:srgbClr val="E9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42439" y="1808271"/>
            <a:ext cx="434509" cy="434566"/>
          </a:xfrm>
          <a:prstGeom prst="rect">
            <a:avLst/>
          </a:prstGeom>
          <a:solidFill>
            <a:srgbClr val="95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4" name="íśḷíḑè"/>
          <p:cNvGrpSpPr/>
          <p:nvPr/>
        </p:nvGrpSpPr>
        <p:grpSpPr>
          <a:xfrm>
            <a:off x="1063272" y="2474487"/>
            <a:ext cx="2996640" cy="3097112"/>
            <a:chOff x="849666" y="1269514"/>
            <a:chExt cx="4597624" cy="4751774"/>
          </a:xfrm>
        </p:grpSpPr>
        <p:sp>
          <p:nvSpPr>
            <p:cNvPr id="20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rgbClr val="95A38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isľiḋé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rgbClr val="95A38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rgbClr val="95A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rgbClr val="6A5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rgbClr val="95A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rgbClr val="6A5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" name="iS1íḑé"/>
            <p:cNvGrpSpPr/>
            <p:nvPr/>
          </p:nvGrpSpPr>
          <p:grpSpPr>
            <a:xfrm rot="18972328" flipH="1">
              <a:off x="1710884" y="1269514"/>
              <a:ext cx="907690" cy="2899257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0" name="i$lïḑê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95A3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7B3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" name="îṡľidé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rgbClr val="95A3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îs1îḑe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rgbClr val="6A52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14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63365" y="1863721"/>
            <a:ext cx="3712210" cy="2108362"/>
            <a:chOff x="1806633" y="2085027"/>
            <a:chExt cx="2329282" cy="571939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085027"/>
              <a:ext cx="2133781" cy="1081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优势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06633" y="2176195"/>
              <a:ext cx="2329282" cy="4807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1.主打线上商店，方便快捷，开店成本低。</a:t>
              </a:r>
              <a:endParaRPr lang="zh-CN" altLang="en-US" sz="2000" dirty="0">
                <a:sym typeface="字魂59号-创粗黑" panose="00000500000000000000" pitchFamily="2" charset="-122"/>
              </a:endParaRPr>
            </a:p>
            <a:p>
              <a:pPr algn="l">
                <a:lnSpc>
                  <a:spcPct val="114000"/>
                </a:lnSpc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2.价格相对其他品牌蛋糕较便宜，拥有大量消费者。</a:t>
              </a:r>
              <a:endParaRPr lang="zh-CN" altLang="en-US" sz="2000" dirty="0">
                <a:sym typeface="字魂59号-创粗黑" panose="00000500000000000000" pitchFamily="2" charset="-122"/>
              </a:endParaRPr>
            </a:p>
            <a:p>
              <a:pPr algn="l">
                <a:lnSpc>
                  <a:spcPct val="114000"/>
                </a:lnSpc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3.除了蛋糕还开发手信等生产线，顺应市场需求。</a:t>
              </a:r>
              <a:endParaRPr lang="zh-CN" altLang="en-US" sz="2000" dirty="0"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60662" y="4416793"/>
            <a:ext cx="3488055" cy="1919605"/>
            <a:chOff x="1234273" y="2293247"/>
            <a:chExt cx="3488055" cy="1919605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29324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机会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34273" y="2736477"/>
              <a:ext cx="3488055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1</a:t>
              </a:r>
              <a:r>
                <a:rPr lang="zh-CN" altLang="en-US" sz="2000" dirty="0">
                  <a:sym typeface="字魂59号-创粗黑" panose="00000500000000000000" pitchFamily="2" charset="-122"/>
                </a:rPr>
                <a:t>.随着生活水平提高，人们对烘焙食品的需求上升；</a:t>
              </a:r>
              <a:endParaRPr lang="zh-CN" altLang="en-US" sz="2000" dirty="0">
                <a:sym typeface="字魂59号-创粗黑" panose="00000500000000000000" pitchFamily="2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2.饮食逐步西化。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89240" y="1863715"/>
            <a:ext cx="2994660" cy="2294652"/>
            <a:chOff x="1846487" y="2357243"/>
            <a:chExt cx="2329282" cy="668031"/>
          </a:xfrm>
        </p:grpSpPr>
        <p:sp>
          <p:nvSpPr>
            <p:cNvPr id="16" name="文本框 15"/>
            <p:cNvSpPr txBox="1"/>
            <p:nvPr/>
          </p:nvSpPr>
          <p:spPr>
            <a:xfrm>
              <a:off x="1846725" y="2357243"/>
              <a:ext cx="2133781" cy="1160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劣势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846487" y="2461068"/>
              <a:ext cx="2329282" cy="5642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fontAlgn="auto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1.需要冷鲜保存，蛋糕容易变质。</a:t>
              </a:r>
              <a:endParaRPr lang="zh-CN" altLang="en-US" sz="2000" dirty="0">
                <a:sym typeface="字魂59号-创粗黑" panose="00000500000000000000" pitchFamily="2" charset="-122"/>
              </a:endParaRPr>
            </a:p>
            <a:p>
              <a:pPr algn="l" fontAlgn="auto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2.由于线上操作，难免会出现bug ，影响品牌形象。</a:t>
              </a:r>
              <a:endParaRPr lang="zh-CN" altLang="en-US" sz="2000" dirty="0"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88936" y="4397108"/>
            <a:ext cx="2994025" cy="1456690"/>
            <a:chOff x="1561933" y="2272292"/>
            <a:chExt cx="2994025" cy="1456690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272292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威胁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61933" y="2714252"/>
              <a:ext cx="299402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2000" dirty="0">
                  <a:sym typeface="字魂59号-创粗黑" panose="00000500000000000000" pitchFamily="2" charset="-122"/>
                </a:rPr>
                <a:t>小作坊式的蛋糕品牌兴起，对销量造成冲击。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70000" y="913220"/>
            <a:ext cx="9982200" cy="724445"/>
            <a:chOff x="982980" y="1637755"/>
            <a:chExt cx="9982200" cy="72444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982980" y="1637755"/>
              <a:ext cx="99822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lt"/>
                  <a:cs typeface="+mn-ea"/>
                  <a:sym typeface="字魂59号-创粗黑" panose="00000500000000000000" pitchFamily="2" charset="-122"/>
                </a:rPr>
                <a:t>竞争环境分析</a:t>
              </a:r>
              <a:endPara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4375785" y="4372610"/>
            <a:ext cx="6557010" cy="18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741920" y="2643505"/>
            <a:ext cx="11430" cy="36023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4_1_1"/>
          <p:cNvSpPr txBox="1"/>
          <p:nvPr/>
        </p:nvSpPr>
        <p:spPr>
          <a:xfrm>
            <a:off x="1142839" y="436093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SWOT</a:t>
            </a:r>
            <a:r>
              <a:rPr lang="zh-CN" altLang="en-US" sz="36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分析</a:t>
            </a:r>
            <a:endParaRPr lang="zh-CN" altLang="en-US" sz="36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45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54" name="组合 53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56" name="矩形: 圆角 55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95A38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: 圆角 56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椭圆 54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58" name="TextBox 14_1_2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03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81648">
        <p:random/>
      </p:transition>
    </mc:Choice>
    <mc:Fallback>
      <p:transition advTm="5816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50540" y="4020185"/>
            <a:ext cx="64096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销售主题分析</a:t>
            </a:r>
            <a:endParaRPr lang="en-US" altLang="zh-CN" sz="80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2885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02</a:t>
            </a:r>
            <a:endParaRPr lang="en-US" altLang="zh-CN" sz="8000" dirty="0">
              <a:solidFill>
                <a:srgbClr val="6A52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83615" y="1388110"/>
            <a:ext cx="639445" cy="639445"/>
          </a:xfrm>
          <a:prstGeom prst="ellipse">
            <a:avLst/>
          </a:prstGeom>
          <a:solidFill>
            <a:srgbClr val="F6C4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1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83615" y="2813685"/>
            <a:ext cx="639445" cy="63944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2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69645" y="4539615"/>
            <a:ext cx="639445" cy="639445"/>
          </a:xfrm>
          <a:prstGeom prst="ellipse">
            <a:avLst/>
          </a:prstGeom>
          <a:solidFill>
            <a:srgbClr val="E9D0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3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43914" y="1506778"/>
            <a:ext cx="4147820" cy="1380490"/>
            <a:chOff x="7580794" y="3464575"/>
            <a:chExt cx="4147820" cy="1380490"/>
          </a:xfrm>
        </p:grpSpPr>
        <p:sp>
          <p:nvSpPr>
            <p:cNvPr id="21" name="矩形 20"/>
            <p:cNvSpPr/>
            <p:nvPr/>
          </p:nvSpPr>
          <p:spPr>
            <a:xfrm>
              <a:off x="7580794" y="3907805"/>
              <a:ext cx="4147820" cy="9372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     </a:t>
              </a:r>
              <a:r>
                <a:rPr lang="zh-CN" altLang="en-US" sz="1600" dirty="0">
                  <a:sym typeface="+mn-ea"/>
                </a:rPr>
                <a:t>2020年度实现销售额近24亿元，较上年增长33.38%。总体销售计划完成率为</a:t>
              </a:r>
              <a:r>
                <a:rPr lang="en-US" altLang="zh-CN" sz="1600" dirty="0">
                  <a:sym typeface="+mn-ea"/>
                </a:rPr>
                <a:t>110.13%</a:t>
              </a:r>
              <a:r>
                <a:rPr lang="zh-CN" altLang="en-US" sz="1600" dirty="0">
                  <a:sym typeface="+mn-ea"/>
                </a:rPr>
                <a:t>。</a:t>
              </a:r>
              <a:endParaRPr lang="zh-CN" altLang="en-US" sz="1600" dirty="0"/>
            </a:p>
            <a:p>
              <a:pPr algn="l">
                <a:lnSpc>
                  <a:spcPct val="125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27479" y="3464575"/>
              <a:ext cx="2836545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总体销售计划完成情况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27734" y="2806408"/>
            <a:ext cx="3952203" cy="2073793"/>
            <a:chOff x="7664614" y="3463940"/>
            <a:chExt cx="3952203" cy="2073793"/>
          </a:xfrm>
        </p:grpSpPr>
        <p:sp>
          <p:nvSpPr>
            <p:cNvPr id="24" name="矩形 23"/>
            <p:cNvSpPr/>
            <p:nvPr/>
          </p:nvSpPr>
          <p:spPr>
            <a:xfrm>
              <a:off x="7664614" y="3907688"/>
              <a:ext cx="3952203" cy="16300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    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字魂59号-创粗黑" panose="00000500000000000000" pitchFamily="2" charset="-122"/>
                </a:rPr>
                <a:t> </a:t>
              </a:r>
              <a:r>
                <a:rPr lang="zh-CN" altLang="en-US" sz="1600" dirty="0">
                  <a:sym typeface="+mn-ea"/>
                </a:rPr>
                <a:t>华东、华南区域分别占到2020年销售总额的26.37%和38.44%，</a:t>
              </a:r>
              <a:r>
                <a:rPr lang="zh-CN" altLang="en-US" sz="1600" dirty="0">
                  <a:sym typeface="+mn-ea"/>
                </a:rPr>
                <a:t>华中、西南区域销售额占比达到</a:t>
              </a:r>
              <a:r>
                <a:rPr lang="en-US" altLang="zh-CN" sz="1600" dirty="0">
                  <a:sym typeface="+mn-ea"/>
                </a:rPr>
                <a:t>10%</a:t>
              </a:r>
              <a:r>
                <a:rPr lang="zh-CN" altLang="en-US" sz="1600" dirty="0">
                  <a:sym typeface="+mn-ea"/>
                </a:rPr>
                <a:t>以上，东北、西北区域仅占销售总额的</a:t>
              </a:r>
              <a:r>
                <a:rPr lang="en-US" altLang="zh-CN" sz="1600" dirty="0">
                  <a:sym typeface="+mn-ea"/>
                </a:rPr>
                <a:t>1</a:t>
              </a:r>
              <a:r>
                <a:rPr lang="zh-CN" altLang="en-US" sz="1600" dirty="0">
                  <a:sym typeface="+mn-ea"/>
                </a:rPr>
                <a:t>，</a:t>
              </a:r>
              <a:r>
                <a:rPr lang="en-US" altLang="zh-CN" sz="1600" dirty="0">
                  <a:sym typeface="+mn-ea"/>
                </a:rPr>
                <a:t>37%</a:t>
              </a:r>
              <a:r>
                <a:rPr lang="zh-CN" altLang="en-US" sz="1600" dirty="0">
                  <a:sym typeface="+mn-ea"/>
                </a:rPr>
                <a:t>和</a:t>
              </a:r>
              <a:r>
                <a:rPr lang="en-US" altLang="zh-CN" sz="1600" dirty="0">
                  <a:sym typeface="+mn-ea"/>
                </a:rPr>
                <a:t>1.74%</a:t>
              </a:r>
              <a:endParaRPr lang="zh-CN" altLang="en-US" sz="1600" dirty="0"/>
            </a:p>
            <a:p>
              <a:pPr>
                <a:lnSpc>
                  <a:spcPct val="125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727479" y="3463940"/>
              <a:ext cx="2743200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片区销售计划完成情况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34719" y="4637567"/>
            <a:ext cx="3952203" cy="1534678"/>
            <a:chOff x="7671599" y="3171205"/>
            <a:chExt cx="3952203" cy="1534678"/>
          </a:xfrm>
        </p:grpSpPr>
        <p:sp>
          <p:nvSpPr>
            <p:cNvPr id="5" name="矩形 4"/>
            <p:cNvSpPr/>
            <p:nvPr/>
          </p:nvSpPr>
          <p:spPr>
            <a:xfrm>
              <a:off x="7671599" y="3691153"/>
              <a:ext cx="3952203" cy="10147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     </a:t>
              </a:r>
              <a:r>
                <a:rPr lang="zh-CN" altLang="en-US" sz="1600" dirty="0">
                  <a:sym typeface="+mn-ea"/>
                </a:rPr>
                <a:t>门店总数为</a:t>
              </a:r>
              <a:r>
                <a:rPr lang="en-US" altLang="zh-CN" sz="1600" dirty="0">
                  <a:sym typeface="+mn-ea"/>
                </a:rPr>
                <a:t>570</a:t>
              </a:r>
              <a:r>
                <a:rPr lang="zh-CN" altLang="en-US" sz="1600" dirty="0">
                  <a:sym typeface="+mn-ea"/>
                </a:rPr>
                <a:t>，其中</a:t>
              </a:r>
              <a:r>
                <a:rPr lang="zh-CN" altLang="en-US" sz="1600" dirty="0">
                  <a:sym typeface="+mn-ea"/>
                </a:rPr>
                <a:t>加工中心销售完成率为122.61%，新零售门店</a:t>
              </a:r>
              <a:r>
                <a:rPr lang="zh-CN" altLang="en-US" sz="1600" dirty="0">
                  <a:sym typeface="+mn-ea"/>
                </a:rPr>
                <a:t>销售完成率为89.41%。</a:t>
              </a:r>
              <a:endParaRPr lang="en-US" altLang="zh-CN" sz="1600" dirty="0"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700174" y="3171205"/>
              <a:ext cx="2241550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门店销售完成情况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0" name="TextBox 14_1_1"/>
          <p:cNvSpPr txBox="1"/>
          <p:nvPr/>
        </p:nvSpPr>
        <p:spPr>
          <a:xfrm>
            <a:off x="1142839" y="436093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销售完成情况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38" name="Group 39_1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39" name="组合 38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F7EAD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+mn-lt"/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ea typeface="+mn-lt"/>
              </a:endParaRPr>
            </a:p>
          </p:txBody>
        </p:sp>
      </p:grpSp>
      <p:sp>
        <p:nvSpPr>
          <p:cNvPr id="43" name="TextBox 14_1_2"/>
          <p:cNvSpPr txBox="1"/>
          <p:nvPr/>
        </p:nvSpPr>
        <p:spPr>
          <a:xfrm>
            <a:off x="319159" y="479346"/>
            <a:ext cx="557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ea typeface="+mn-lt"/>
                <a:sym typeface="字魂59号-创粗黑" panose="00000500000000000000" pitchFamily="2" charset="-122"/>
              </a:rPr>
              <a:t>02</a:t>
            </a:r>
            <a:endParaRPr lang="en-US" altLang="zh-CN" sz="2800" dirty="0">
              <a:ea typeface="+mn-lt"/>
              <a:sym typeface="字魂59号-创粗黑" panose="00000500000000000000" pitchFamily="2" charset="-122"/>
            </a:endParaRPr>
          </a:p>
        </p:txBody>
      </p:sp>
      <p:pic>
        <p:nvPicPr>
          <p:cNvPr id="2" name="图片 1" descr="QQ图片202204182059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0" y="292100"/>
            <a:ext cx="4440555" cy="27870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670" y="3796665"/>
            <a:ext cx="4135755" cy="221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255" y="262255"/>
            <a:ext cx="5949950" cy="3689350"/>
          </a:xfrm>
          <a:prstGeom prst="rect">
            <a:avLst/>
          </a:prstGeom>
        </p:spPr>
      </p:pic>
      <p:sp>
        <p:nvSpPr>
          <p:cNvPr id="39" name="TextBox 14_1"/>
          <p:cNvSpPr txBox="1"/>
          <p:nvPr/>
        </p:nvSpPr>
        <p:spPr>
          <a:xfrm>
            <a:off x="1142839" y="436093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a typeface="+mn-lt"/>
                <a:sym typeface="字魂59号-创粗黑" panose="00000500000000000000" pitchFamily="2" charset="-122"/>
              </a:rPr>
              <a:t>销售主题总结</a:t>
            </a:r>
            <a:endParaRPr lang="zh-CN" altLang="en-US" sz="3600" dirty="0">
              <a:ea typeface="+mn-lt"/>
              <a:sym typeface="字魂59号-创粗黑" panose="000005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 rot="5400000">
            <a:off x="-641920" y="-514275"/>
            <a:ext cx="2521587" cy="900863"/>
            <a:chOff x="2442343" y="2553269"/>
            <a:chExt cx="9228545" cy="3296992"/>
          </a:xfrm>
        </p:grpSpPr>
        <p:grpSp>
          <p:nvGrpSpPr>
            <p:cNvPr id="41" name="组合 40"/>
            <p:cNvGrpSpPr/>
            <p:nvPr/>
          </p:nvGrpSpPr>
          <p:grpSpPr>
            <a:xfrm>
              <a:off x="2442343" y="2553269"/>
              <a:ext cx="9228545" cy="3296992"/>
              <a:chOff x="-2100798" y="-412124"/>
              <a:chExt cx="9228545" cy="3296992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-2100798" y="-412124"/>
                <a:ext cx="9228545" cy="3296992"/>
              </a:xfrm>
              <a:prstGeom prst="roundRect">
                <a:avLst>
                  <a:gd name="adj" fmla="val 50000"/>
                </a:avLst>
              </a:prstGeom>
              <a:solidFill>
                <a:srgbClr val="95A38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: 圆角 43"/>
              <p:cNvSpPr/>
              <p:nvPr/>
            </p:nvSpPr>
            <p:spPr>
              <a:xfrm>
                <a:off x="-1781152" y="-96440"/>
                <a:ext cx="8598317" cy="2665627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椭圆 41"/>
            <p:cNvSpPr/>
            <p:nvPr/>
          </p:nvSpPr>
          <p:spPr>
            <a:xfrm rot="16200000">
              <a:off x="9044590" y="3197213"/>
              <a:ext cx="2009103" cy="200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45" name="TextBox 14_1"/>
          <p:cNvSpPr txBox="1"/>
          <p:nvPr/>
        </p:nvSpPr>
        <p:spPr>
          <a:xfrm>
            <a:off x="319159" y="47934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02</a:t>
            </a:r>
            <a:endParaRPr lang="zh-CN" altLang="en-US" sz="2800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54100" y="1703705"/>
            <a:ext cx="639445" cy="639445"/>
          </a:xfrm>
          <a:prstGeom prst="ellipse">
            <a:avLst/>
          </a:prstGeom>
          <a:solidFill>
            <a:srgbClr val="F6C4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1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54100" y="4004310"/>
            <a:ext cx="639445" cy="63944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2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767705" y="4060190"/>
            <a:ext cx="639445" cy="639445"/>
          </a:xfrm>
          <a:prstGeom prst="ellipse">
            <a:avLst/>
          </a:prstGeom>
          <a:solidFill>
            <a:srgbClr val="E9D0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ea typeface="+mn-lt"/>
                <a:cs typeface="+mn-ea"/>
                <a:sym typeface="字魂59号-创粗黑" panose="00000500000000000000" pitchFamily="2" charset="-122"/>
              </a:rPr>
              <a:t>3</a:t>
            </a:r>
            <a:endParaRPr lang="en-US" altLang="zh-CN"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33144" y="1796338"/>
            <a:ext cx="3193415" cy="1996440"/>
            <a:chOff x="7727479" y="3464575"/>
            <a:chExt cx="3193415" cy="1996440"/>
          </a:xfrm>
        </p:grpSpPr>
        <p:sp>
          <p:nvSpPr>
            <p:cNvPr id="4" name="矩形 3"/>
            <p:cNvSpPr/>
            <p:nvPr/>
          </p:nvSpPr>
          <p:spPr>
            <a:xfrm>
              <a:off x="7727479" y="3907805"/>
              <a:ext cx="3193415" cy="1553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字魂59号-创粗黑" panose="00000500000000000000" pitchFamily="2" charset="-122"/>
                </a:rPr>
                <a:t>     </a:t>
              </a:r>
              <a:r>
                <a:rPr lang="zh-CN" altLang="en-US" sz="1600" dirty="0">
                  <a:sym typeface="+mn-ea"/>
                </a:rPr>
                <a:t>2020年度实现销售额近24亿元，新开门店家，其中线上订单占比</a:t>
              </a:r>
              <a:r>
                <a:rPr lang="en-US" altLang="zh-CN" sz="1600" dirty="0">
                  <a:sym typeface="+mn-ea"/>
                </a:rPr>
                <a:t>86.06%</a:t>
              </a:r>
              <a:r>
                <a:rPr lang="zh-CN" altLang="en-US" sz="1600" dirty="0">
                  <a:sym typeface="+mn-ea"/>
                </a:rPr>
                <a:t>，</a:t>
              </a:r>
              <a:r>
                <a:rPr lang="zh-CN" altLang="en-US" sz="1600" dirty="0">
                  <a:sym typeface="+mn-ea"/>
                </a:rPr>
                <a:t>总体销售计划完成率为</a:t>
              </a:r>
              <a:r>
                <a:rPr lang="en-US" altLang="zh-CN" sz="1600" dirty="0">
                  <a:sym typeface="+mn-ea"/>
                </a:rPr>
                <a:t>110.13%</a:t>
              </a:r>
              <a:r>
                <a:rPr lang="zh-CN" altLang="en-US" sz="1600" dirty="0">
                  <a:sym typeface="+mn-ea"/>
                </a:rPr>
                <a:t>。</a:t>
              </a:r>
              <a:endParaRPr lang="zh-CN" altLang="en-US" sz="1600" dirty="0"/>
            </a:p>
            <a:p>
              <a:pPr algn="l">
                <a:lnSpc>
                  <a:spcPct val="125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27479" y="3464575"/>
              <a:ext cx="2836545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销售业务总结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70279" y="4004018"/>
            <a:ext cx="3952203" cy="2454793"/>
            <a:chOff x="7664614" y="3463940"/>
            <a:chExt cx="3952203" cy="2454793"/>
          </a:xfrm>
        </p:grpSpPr>
        <p:sp>
          <p:nvSpPr>
            <p:cNvPr id="24" name="矩形 23"/>
            <p:cNvSpPr/>
            <p:nvPr/>
          </p:nvSpPr>
          <p:spPr>
            <a:xfrm>
              <a:off x="7664614" y="3907688"/>
              <a:ext cx="3952203" cy="20110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1600" dirty="0">
                  <a:sym typeface="字魂59号-创粗黑" panose="00000500000000000000" pitchFamily="2" charset="-122"/>
                </a:rPr>
                <a:t>1.制定的销售计划准确性有待加强。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 dirty="0">
                  <a:sym typeface="字魂59号-创粗黑" panose="00000500000000000000" pitchFamily="2" charset="-122"/>
                </a:rPr>
                <a:t>2.市场开拓压力大。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 dirty="0">
                  <a:sym typeface="字魂59号-创粗黑" panose="00000500000000000000" pitchFamily="2" charset="-122"/>
                </a:rPr>
                <a:t>3.新产品的研发压力大。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 dirty="0">
                  <a:sym typeface="字魂59号-创粗黑" panose="00000500000000000000" pitchFamily="2" charset="-122"/>
                </a:rPr>
                <a:t>4.产品差异化战略不够突出。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 dirty="0">
                  <a:sym typeface="字魂59号-创粗黑" panose="00000500000000000000" pitchFamily="2" charset="-122"/>
                </a:rPr>
                <a:t>5.个别门店经营管理存在问题。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fontAlgn="auto">
                <a:lnSpc>
                  <a:spcPct val="13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727479" y="3463940"/>
              <a:ext cx="2743200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存在的问题和风险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04839" y="4179732"/>
            <a:ext cx="4287520" cy="2150110"/>
            <a:chOff x="7671599" y="3171205"/>
            <a:chExt cx="4287520" cy="2150110"/>
          </a:xfrm>
        </p:grpSpPr>
        <p:sp>
          <p:nvSpPr>
            <p:cNvPr id="5" name="矩形 4"/>
            <p:cNvSpPr/>
            <p:nvPr/>
          </p:nvSpPr>
          <p:spPr>
            <a:xfrm>
              <a:off x="7671599" y="3691270"/>
              <a:ext cx="4287520" cy="16300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5000"/>
                </a:lnSpc>
                <a:buClrTx/>
                <a:buSzTx/>
                <a:buNone/>
              </a:pPr>
              <a:r>
                <a:rPr lang="zh-CN" altLang="en-US" sz="1600" dirty="0">
                  <a:sym typeface="字魂59号-创粗黑" panose="00000500000000000000" pitchFamily="2" charset="-122"/>
                </a:rPr>
                <a:t>1.销售计划应全面考虑企业内外部环境因素。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algn="l">
                <a:lnSpc>
                  <a:spcPct val="125000"/>
                </a:lnSpc>
                <a:buClrTx/>
                <a:buSzTx/>
                <a:buNone/>
              </a:pPr>
              <a:r>
                <a:rPr lang="zh-CN" altLang="en-US" sz="1600" dirty="0">
                  <a:sym typeface="字魂59号-创粗黑" panose="00000500000000000000" pitchFamily="2" charset="-122"/>
                </a:rPr>
                <a:t>2.打造地方市场品牌知名度。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algn="l">
                <a:lnSpc>
                  <a:spcPct val="125000"/>
                </a:lnSpc>
                <a:buClrTx/>
                <a:buSzTx/>
                <a:buNone/>
              </a:pPr>
              <a:r>
                <a:rPr lang="en-US" altLang="zh-CN" sz="1600" dirty="0">
                  <a:sym typeface="字魂59号-创粗黑" panose="00000500000000000000" pitchFamily="2" charset="-122"/>
                </a:rPr>
                <a:t>3.</a:t>
              </a:r>
              <a:r>
                <a:rPr lang="zh-CN" altLang="en-US" sz="1600" dirty="0">
                  <a:sym typeface="字魂59号-创粗黑" panose="00000500000000000000" pitchFamily="2" charset="-122"/>
                </a:rPr>
                <a:t>根据产品制定恰当营销策略。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algn="l">
                <a:lnSpc>
                  <a:spcPct val="125000"/>
                </a:lnSpc>
                <a:buClrTx/>
                <a:buSzTx/>
                <a:buNone/>
              </a:pPr>
              <a:r>
                <a:rPr lang="en-US" altLang="zh-CN" sz="1600" dirty="0">
                  <a:sym typeface="字魂59号-创粗黑" panose="00000500000000000000" pitchFamily="2" charset="-122"/>
                </a:rPr>
                <a:t>4.</a:t>
              </a:r>
              <a:r>
                <a:rPr lang="zh-CN" altLang="en-US" sz="1600" dirty="0">
                  <a:sym typeface="字魂59号-创粗黑" panose="00000500000000000000" pitchFamily="2" charset="-122"/>
                </a:rPr>
                <a:t>落实差异化战略。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  <a:p>
              <a:pPr algn="l">
                <a:lnSpc>
                  <a:spcPct val="125000"/>
                </a:lnSpc>
                <a:buClrTx/>
                <a:buSzTx/>
                <a:buNone/>
              </a:pPr>
              <a:r>
                <a:rPr lang="en-US" altLang="zh-CN" sz="1600" dirty="0">
                  <a:sym typeface="字魂59号-创粗黑" panose="00000500000000000000" pitchFamily="2" charset="-122"/>
                </a:rPr>
                <a:t>5.</a:t>
              </a:r>
              <a:r>
                <a:rPr lang="zh-CN" altLang="en-US" sz="1600" dirty="0">
                  <a:sym typeface="字魂59号-创粗黑" panose="00000500000000000000" pitchFamily="2" charset="-122"/>
                </a:rPr>
                <a:t>从根本上</a:t>
              </a:r>
              <a:r>
                <a:rPr lang="zh-CN" altLang="en-US" sz="1600" dirty="0">
                  <a:sym typeface="字魂59号-创粗黑" panose="00000500000000000000" pitchFamily="2" charset="-122"/>
                </a:rPr>
                <a:t>解决门店经营管理中存在</a:t>
              </a:r>
              <a:r>
                <a:rPr lang="zh-CN" altLang="en-US" sz="1600" dirty="0">
                  <a:sym typeface="字魂59号-创粗黑" panose="00000500000000000000" pitchFamily="2" charset="-122"/>
                </a:rPr>
                <a:t>的问题。</a:t>
              </a:r>
              <a:endParaRPr lang="zh-CN" altLang="en-US" sz="1600" dirty="0">
                <a:sym typeface="字魂59号-创粗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700174" y="3171205"/>
              <a:ext cx="2241550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59号-创粗黑" panose="00000500000000000000" pitchFamily="2" charset="-122"/>
                </a:rPr>
                <a:t>门店销售完成情况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280910" y="304482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所有门店及时</a:t>
            </a:r>
            <a:r>
              <a:rPr lang="zh-CN" altLang="en-US"/>
              <a:t>交付率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5400000">
            <a:off x="5257800" y="1452245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7090" y="4020185"/>
            <a:ext cx="7829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采购主题分析</a:t>
            </a:r>
            <a:endParaRPr lang="zh-CN" altLang="en-US" sz="6000" dirty="0">
              <a:solidFill>
                <a:schemeClr val="bg1"/>
              </a:solidFill>
              <a:ea typeface="+mn-lt"/>
              <a:cs typeface="+mn-lt"/>
              <a:sym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769" y="1687273"/>
            <a:ext cx="144646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6A5250"/>
                </a:solidFill>
                <a:ea typeface="+mn-lt"/>
                <a:cs typeface="+mn-ea"/>
                <a:sym typeface="字魂59号-创粗黑" panose="00000500000000000000" pitchFamily="2" charset="-122"/>
              </a:rPr>
              <a:t>03</a:t>
            </a:r>
            <a:endParaRPr lang="en-US" altLang="zh-CN" sz="8000" dirty="0">
              <a:solidFill>
                <a:srgbClr val="6A5250"/>
              </a:solidFill>
              <a:ea typeface="+mn-lt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TIMING" val="|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ISPRING_PRESENTATION_TITLE" val="639"/>
  <p:tag name="COMMONDATA" val="eyJjb3VudCI6MSwiaGRpZCI6ImU1YTk2MTM2MjdhOGYwNDRmMDhjZDJkZWViOGQyNzlmIiwidXNlckNvdW50IjoxfQ=="/>
</p:tagLst>
</file>

<file path=ppt/tags/tag2.xml><?xml version="1.0" encoding="utf-8"?>
<p:tagLst xmlns:p="http://schemas.openxmlformats.org/presentationml/2006/main">
  <p:tag name="TIMING" val="|0"/>
</p:tagLst>
</file>

<file path=ppt/tags/tag3.xml><?xml version="1.0" encoding="utf-8"?>
<p:tagLst xmlns:p="http://schemas.openxmlformats.org/presentationml/2006/main">
  <p:tag name="PA" val="v5.1.2"/>
</p:tagLst>
</file>

<file path=ppt/tags/tag4.xml><?xml version="1.0" encoding="utf-8"?>
<p:tagLst xmlns:p="http://schemas.openxmlformats.org/presentationml/2006/main">
  <p:tag name="PA" val="v5.1.2"/>
</p:tagLst>
</file>

<file path=ppt/tags/tag5.xml><?xml version="1.0" encoding="utf-8"?>
<p:tagLst xmlns:p="http://schemas.openxmlformats.org/presentationml/2006/main">
  <p:tag name="PA" val="v5.1.2"/>
</p:tagLst>
</file>

<file path=ppt/tags/tag6.xml><?xml version="1.0" encoding="utf-8"?>
<p:tagLst xmlns:p="http://schemas.openxmlformats.org/presentationml/2006/main">
  <p:tag name="PA" val="v5.1.2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0000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3660</Words>
  <Application>WPS 演示</Application>
  <PresentationFormat>宽屏</PresentationFormat>
  <Paragraphs>399</Paragraphs>
  <Slides>32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宋体</vt:lpstr>
      <vt:lpstr>Wingdings</vt:lpstr>
      <vt:lpstr>字魂59号-创粗黑</vt:lpstr>
      <vt:lpstr>黑体</vt:lpstr>
      <vt:lpstr>思源黑体 CN Bold</vt:lpstr>
      <vt:lpstr>华文中宋</vt:lpstr>
      <vt:lpstr>字魂58号-创中黑</vt:lpstr>
      <vt:lpstr>字魂105号-简雅黑</vt:lpstr>
      <vt:lpstr>Source Han Sans CN Normal</vt:lpstr>
      <vt:lpstr>Yu Gothic UI Semilight</vt:lpstr>
      <vt:lpstr>等线</vt:lpstr>
      <vt:lpstr>微软雅黑</vt:lpstr>
      <vt:lpstr>Arial Unicode MS</vt:lpstr>
      <vt:lpstr>等线 Light</vt:lpstr>
      <vt:lpstr>Calibri Light</vt:lpstr>
      <vt:lpstr>Symbol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639</dc:title>
  <dc:creator>木 辰雨</dc:creator>
  <cp:lastModifiedBy>smile</cp:lastModifiedBy>
  <cp:revision>89</cp:revision>
  <dcterms:created xsi:type="dcterms:W3CDTF">2019-11-11T13:18:00Z</dcterms:created>
  <dcterms:modified xsi:type="dcterms:W3CDTF">2022-06-14T11:28:31Z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2052-11.1.0.11805</vt:lpwstr>
  </property>
  <property fmtid="{D5CDD505-2E9C-101B-9397-08002B2CF9AE}" pid="3" name="KSOTemplateUUID">
    <vt:lpwstr>v1.0_mb_hgZBbLvT/Av3+RX3pjf6tg==</vt:lpwstr>
  </property>
  <property fmtid="{D5CDD505-2E9C-101B-9397-08002B2CF9AE}" pid="4" name="ICV">
    <vt:lpwstr>AB5AC401C46B465A989343B07D4E0A2F</vt:lpwstr>
  </property>
</Properties>
</file>