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9" r:id="rId3"/>
    <p:sldId id="257" r:id="rId4"/>
    <p:sldId id="285" r:id="rId5"/>
    <p:sldId id="261" r:id="rId6"/>
    <p:sldId id="280" r:id="rId7"/>
    <p:sldId id="281" r:id="rId8"/>
    <p:sldId id="282" r:id="rId9"/>
    <p:sldId id="265" r:id="rId10"/>
    <p:sldId id="284" r:id="rId11"/>
    <p:sldId id="293" r:id="rId12"/>
    <p:sldId id="269" r:id="rId13"/>
    <p:sldId id="286" r:id="rId14"/>
    <p:sldId id="273" r:id="rId15"/>
    <p:sldId id="287" r:id="rId16"/>
    <p:sldId id="289" r:id="rId17"/>
    <p:sldId id="290" r:id="rId18"/>
    <p:sldId id="288" r:id="rId19"/>
    <p:sldId id="291" r:id="rId20"/>
    <p:sldId id="283" r:id="rId21"/>
    <p:sldId id="292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22" autoAdjust="0"/>
  </p:normalViewPr>
  <p:slideViewPr>
    <p:cSldViewPr>
      <p:cViewPr varScale="1">
        <p:scale>
          <a:sx n="64" d="100"/>
          <a:sy n="64" d="100"/>
        </p:scale>
        <p:origin x="7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B4772-FB36-4EED-BA46-E7ED90463E06}" type="datetimeFigureOut">
              <a:rPr lang="zh-CN" altLang="en-US" smtClean="0"/>
              <a:t>2024/1/5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53067-17AA-40B9-B3FC-9B61B35FF6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97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此处原因分析是销售趋势的原因分析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53067-17AA-40B9-B3FC-9B61B35FF6E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36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42747" y="1226293"/>
            <a:ext cx="9106507" cy="1906231"/>
          </a:xfrm>
          <a:prstGeom prst="rect">
            <a:avLst/>
          </a:prstGeom>
        </p:spPr>
        <p:txBody>
          <a:bodyPr vert="horz" wrap="square" lIns="85725" tIns="85725" rIns="47625" bIns="85725" rtlCol="0" anchor="ctr" anchorCtr="1">
            <a:no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  <a:defRPr/>
            </a:pPr>
            <a:r>
              <a:rPr lang="en-US" sz="5175" b="1">
                <a:solidFill>
                  <a:schemeClr val="accent1">
                    <a:alpha val="100000"/>
                  </a:schemeClr>
                </a:solidFill>
                <a:latin typeface="NSimSun"/>
                <a:ea typeface="NSimSun"/>
                <a:cs typeface="NSimSun"/>
              </a:rPr>
              <a:t>幸福西饼</a:t>
            </a:r>
            <a:r>
              <a:rPr lang="en-US" sz="5175" b="1" smtClean="0">
                <a:solidFill>
                  <a:schemeClr val="accent1">
                    <a:alpha val="100000"/>
                  </a:schemeClr>
                </a:solidFill>
                <a:latin typeface="NSimSun"/>
                <a:ea typeface="NSimSun"/>
                <a:cs typeface="NSimSun"/>
              </a:rPr>
              <a:t>2020</a:t>
            </a:r>
            <a:r>
              <a:rPr lang="zh-CN" altLang="en-US" sz="5175" b="1" smtClean="0">
                <a:solidFill>
                  <a:schemeClr val="accent1">
                    <a:alpha val="100000"/>
                  </a:schemeClr>
                </a:solidFill>
                <a:latin typeface="NSimSun"/>
                <a:ea typeface="NSimSun"/>
                <a:cs typeface="NSimSun"/>
              </a:rPr>
              <a:t>年度总结报告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4267200" y="3429000"/>
            <a:ext cx="3401434" cy="489827"/>
          </a:xfrm>
          <a:prstGeom prst="rect">
            <a:avLst/>
          </a:prstGeom>
        </p:spPr>
        <p:txBody>
          <a:bodyPr vert="horz" wrap="square" lIns="85725" tIns="85725" rIns="47625" bIns="85725" rtlCol="0" anchor="ctr" anchorCtr="1">
            <a:noAutofit/>
          </a:bodyPr>
          <a:lstStyle/>
          <a:p>
            <a:pPr algn="ctr">
              <a:lnSpc>
                <a:spcPct val="150000"/>
              </a:lnSpc>
              <a:spcBef>
                <a:spcPts val="375"/>
              </a:spcBef>
              <a:defRPr/>
            </a:pPr>
            <a:r>
              <a:rPr lang="en-US" sz="2025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汇报人</a:t>
            </a:r>
            <a:r>
              <a:rPr lang="en-US" sz="2025" smtClean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lang="zh-CN" altLang="en-US" sz="2025" smtClean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盛梦盈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3810000" y="4215303"/>
            <a:ext cx="5105400" cy="1066800"/>
          </a:xfrm>
          <a:prstGeom prst="rect">
            <a:avLst/>
          </a:prstGeom>
        </p:spPr>
        <p:txBody>
          <a:bodyPr vert="horz" wrap="square" lIns="85725" tIns="85725" rIns="47625" bIns="85725" rtlCol="0" anchor="ctr" anchorCtr="1">
            <a:noAutofit/>
          </a:bodyPr>
          <a:lstStyle/>
          <a:p>
            <a:pPr algn="ctr">
              <a:lnSpc>
                <a:spcPct val="150000"/>
              </a:lnSpc>
              <a:spcBef>
                <a:spcPts val="375"/>
              </a:spcBef>
              <a:defRPr/>
            </a:pPr>
            <a:r>
              <a:rPr lang="zh-CN" altLang="en-US" sz="2025" smtClean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小组成员：刘莉、代金芯、</a:t>
            </a:r>
            <a:endParaRPr lang="en-US" altLang="zh-CN" sz="2025" smtClean="0">
              <a:solidFill>
                <a:srgbClr val="000000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  <a:p>
            <a:pPr algn="ctr">
              <a:lnSpc>
                <a:spcPct val="150000"/>
              </a:lnSpc>
              <a:spcBef>
                <a:spcPts val="375"/>
              </a:spcBef>
              <a:defRPr/>
            </a:pPr>
            <a:r>
              <a:rPr lang="zh-CN" altLang="en-US" sz="2025" smtClean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              袁晋、张贵柔、盛梦盈</a:t>
            </a:r>
            <a:endParaRPr lang="en-US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" t="2199" b="1098"/>
          <a:stretch/>
        </p:blipFill>
        <p:spPr>
          <a:xfrm>
            <a:off x="381000" y="685800"/>
            <a:ext cx="11637818" cy="457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84" b="86676"/>
          <a:stretch/>
        </p:blipFill>
        <p:spPr>
          <a:xfrm>
            <a:off x="152400" y="365488"/>
            <a:ext cx="1600200" cy="640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84" b="86676"/>
          <a:stretch/>
        </p:blipFill>
        <p:spPr>
          <a:xfrm>
            <a:off x="10210800" y="4937488"/>
            <a:ext cx="1600200" cy="64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914400" y="304800"/>
            <a:ext cx="10210800" cy="6248400"/>
            <a:chOff x="380999" y="619030"/>
            <a:chExt cx="9152414" cy="533860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3010100"/>
              <a:ext cx="4115157" cy="2746237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6156" y="3046542"/>
              <a:ext cx="5037257" cy="291109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718929"/>
              <a:ext cx="4115157" cy="232430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492" y="619030"/>
              <a:ext cx="3438583" cy="24578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612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39506" y="5227774"/>
            <a:ext cx="7312987" cy="729897"/>
          </a:xfrm>
          <a:prstGeom prst="rect">
            <a:avLst/>
          </a:prstGeom>
        </p:spPr>
        <p:txBody>
          <a:bodyPr vert="horz" wrap="square" lIns="85725" tIns="38100" rIns="85725" bIns="38100" rtlCol="0" anchor="t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  <a:defRPr/>
            </a:pPr>
            <a:r>
              <a:rPr lang="zh-CN" altLang="en-US" sz="3075" b="1" smtClean="0">
                <a:solidFill>
                  <a:schemeClr val="accent1">
                    <a:alpha val="100000"/>
                  </a:schemeClr>
                </a:solidFill>
                <a:latin typeface="NSimSun"/>
                <a:ea typeface="NSimSun"/>
                <a:cs typeface="NSimSun"/>
              </a:rPr>
              <a:t>市场营销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4954829" y="2485096"/>
            <a:ext cx="2082658" cy="1318935"/>
          </a:xfrm>
          <a:prstGeom prst="rect">
            <a:avLst/>
          </a:prstGeom>
        </p:spPr>
        <p:txBody>
          <a:bodyPr vert="horz" wrap="square" lIns="85725" tIns="38100" rIns="85725" bIns="38100" rtlCol="0" anchor="t" anchorCtr="0">
            <a:noAutofit/>
          </a:bodyPr>
          <a:lstStyle/>
          <a:p>
            <a:pPr algn="ctr">
              <a:defRPr/>
            </a:pPr>
            <a:r>
              <a:rPr lang="en-US" sz="3825" b="1">
                <a:solidFill>
                  <a:schemeClr val="accent1">
                    <a:alpha val="100000"/>
                  </a:schemeClr>
                </a:solidFill>
                <a:latin typeface="NSimSun"/>
                <a:ea typeface="NSimSun"/>
                <a:cs typeface="NSimSun"/>
              </a:rPr>
              <a:t>04</a:t>
            </a:r>
            <a:endParaRPr lang="en-US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199"/>
            <a:ext cx="9829800" cy="67478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84" b="86676"/>
          <a:stretch/>
        </p:blipFill>
        <p:spPr>
          <a:xfrm>
            <a:off x="1295400" y="76199"/>
            <a:ext cx="1600200" cy="640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84" b="86676"/>
          <a:stretch/>
        </p:blipFill>
        <p:spPr>
          <a:xfrm>
            <a:off x="9601200" y="6183424"/>
            <a:ext cx="1600200" cy="64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39506" y="5227774"/>
            <a:ext cx="7312987" cy="729897"/>
          </a:xfrm>
          <a:prstGeom prst="rect">
            <a:avLst/>
          </a:prstGeom>
        </p:spPr>
        <p:txBody>
          <a:bodyPr vert="horz" wrap="square" lIns="85725" tIns="38100" rIns="85725" bIns="38100" rtlCol="0" anchor="t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  <a:defRPr/>
            </a:pPr>
            <a:r>
              <a:rPr lang="zh-CN" altLang="en-US" sz="3075" b="1" smtClean="0">
                <a:solidFill>
                  <a:schemeClr val="accent1">
                    <a:alpha val="100000"/>
                  </a:schemeClr>
                </a:solidFill>
                <a:latin typeface="NSimSun"/>
                <a:ea typeface="NSimSun"/>
              </a:rPr>
              <a:t>团队建设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4954829" y="2485096"/>
            <a:ext cx="2082658" cy="1318935"/>
          </a:xfrm>
          <a:prstGeom prst="rect">
            <a:avLst/>
          </a:prstGeom>
        </p:spPr>
        <p:txBody>
          <a:bodyPr vert="horz" wrap="square" lIns="85725" tIns="38100" rIns="85725" bIns="38100" rtlCol="0" anchor="t" anchorCtr="0">
            <a:noAutofit/>
          </a:bodyPr>
          <a:lstStyle/>
          <a:p>
            <a:pPr algn="ctr">
              <a:defRPr/>
            </a:pPr>
            <a:r>
              <a:rPr lang="en-US" sz="3825" b="1" smtClean="0">
                <a:solidFill>
                  <a:schemeClr val="accent1">
                    <a:alpha val="100000"/>
                  </a:schemeClr>
                </a:solidFill>
                <a:latin typeface="NSimSun"/>
                <a:ea typeface="NSimSun"/>
                <a:cs typeface="NSimSun"/>
              </a:rPr>
              <a:t>05</a:t>
            </a:r>
            <a:endParaRPr lang="en-US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838200"/>
            <a:ext cx="11158483" cy="5334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84" b="86676"/>
          <a:stretch/>
        </p:blipFill>
        <p:spPr>
          <a:xfrm>
            <a:off x="838200" y="685800"/>
            <a:ext cx="1600200" cy="640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84" b="86676"/>
          <a:stretch/>
        </p:blipFill>
        <p:spPr>
          <a:xfrm>
            <a:off x="10270586" y="5555821"/>
            <a:ext cx="1600200" cy="64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5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4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38200"/>
            <a:ext cx="9256690" cy="1905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84" b="86676"/>
          <a:stretch/>
        </p:blipFill>
        <p:spPr>
          <a:xfrm>
            <a:off x="1524000" y="609600"/>
            <a:ext cx="1600200" cy="640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84" b="86676"/>
          <a:stretch/>
        </p:blipFill>
        <p:spPr>
          <a:xfrm>
            <a:off x="9448800" y="2367016"/>
            <a:ext cx="1600200" cy="640624"/>
          </a:xfrm>
          <a:prstGeom prst="rect">
            <a:avLst/>
          </a:prstGeom>
        </p:spPr>
      </p:pic>
      <p:pic>
        <p:nvPicPr>
          <p:cNvPr id="1026" name="Picture 2" descr="“为抗疫人员送去新鲜和营养”_广隆加盟,蛋挞加盟,烘焙加盟_蛋糕店糕点加盟_广隆蛋挞王_东莞市广隆食品有限公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819399"/>
            <a:ext cx="2286000" cy="3631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诺心蛋糕捐赠超20万元物资，驰援抗疫一线|界面新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9399"/>
            <a:ext cx="4832870" cy="3631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4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06" y="855"/>
            <a:ext cx="12199706" cy="686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26504"/>
            <a:ext cx="7507885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84" b="86676"/>
          <a:stretch/>
        </p:blipFill>
        <p:spPr>
          <a:xfrm>
            <a:off x="1981200" y="6626"/>
            <a:ext cx="1600200" cy="6406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84" b="86676"/>
          <a:stretch/>
        </p:blipFill>
        <p:spPr>
          <a:xfrm>
            <a:off x="8382000" y="6190872"/>
            <a:ext cx="1600200" cy="64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" b="3335"/>
          <a:stretch/>
        </p:blipFill>
        <p:spPr>
          <a:xfrm>
            <a:off x="2286000" y="76200"/>
            <a:ext cx="66294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2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6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2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61" y="504117"/>
            <a:ext cx="10654069" cy="469244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-685800" y="3581400"/>
            <a:ext cx="3870955" cy="3870955"/>
            <a:chOff x="-545608" y="2453663"/>
            <a:chExt cx="3870955" cy="3870955"/>
          </a:xfrm>
        </p:grpSpPr>
        <p:sp>
          <p:nvSpPr>
            <p:cNvPr id="4" name="AutoShape 7"/>
            <p:cNvSpPr/>
            <p:nvPr/>
          </p:nvSpPr>
          <p:spPr>
            <a:xfrm>
              <a:off x="-545608" y="2453663"/>
              <a:ext cx="3870955" cy="3870955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</p:sp>
        <p:pic>
          <p:nvPicPr>
            <p:cNvPr id="5" name="Picture 8"/>
            <p:cNvPicPr>
              <a:picLocks noChangeAspect="1"/>
            </p:cNvPicPr>
            <p:nvPr/>
          </p:nvPicPr>
          <p:blipFill>
            <a:blip r:embed="rId3">
              <a:alphaModFix/>
            </a:blip>
            <a:srcRect t="12500" b="12500"/>
            <a:stretch>
              <a:fillRect/>
            </a:stretch>
          </p:blipFill>
          <p:spPr>
            <a:xfrm>
              <a:off x="-344549" y="2654723"/>
              <a:ext cx="3468836" cy="3468836"/>
            </a:xfrm>
            <a:prstGeom prst="ellipse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84" b="86676"/>
          <a:stretch/>
        </p:blipFill>
        <p:spPr>
          <a:xfrm>
            <a:off x="1342461" y="497884"/>
            <a:ext cx="1600200" cy="6406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84" b="86676"/>
          <a:stretch/>
        </p:blipFill>
        <p:spPr>
          <a:xfrm>
            <a:off x="10287000" y="4569193"/>
            <a:ext cx="1600200" cy="64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05875" y="1977647"/>
            <a:ext cx="7448995" cy="853619"/>
          </a:xfrm>
          <a:prstGeom prst="rect">
            <a:avLst/>
          </a:prstGeom>
        </p:spPr>
        <p:txBody>
          <a:bodyPr vert="horz" wrap="square" lIns="85725" tIns="38100" rIns="85725" bIns="38100" rtlCol="0" anchor="t" anchorCtr="0">
            <a:noAutofit/>
          </a:bodyPr>
          <a:lstStyle/>
          <a:p>
            <a:pPr algn="ctr">
              <a:defRPr/>
            </a:pPr>
            <a:r>
              <a:rPr lang="en-US" sz="5550" b="1">
                <a:solidFill>
                  <a:schemeClr val="accent1">
                    <a:alpha val="100000"/>
                  </a:schemeClr>
                </a:solidFill>
                <a:latin typeface="NSimSun"/>
                <a:ea typeface="NSimSun"/>
                <a:cs typeface="NSimSun"/>
              </a:rPr>
              <a:t>谢谢您的聆听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3705955" y="3103788"/>
            <a:ext cx="4786186" cy="810964"/>
          </a:xfrm>
          <a:prstGeom prst="rect">
            <a:avLst/>
          </a:prstGeom>
        </p:spPr>
        <p:txBody>
          <a:bodyPr vert="horz" wrap="square" lIns="85725" tIns="38100" rIns="85725" bIns="38100" rtlCol="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75"/>
              </a:spcBef>
              <a:defRPr/>
            </a:pPr>
            <a:r>
              <a:rPr lang="en-US" sz="3075">
                <a:solidFill>
                  <a:srgbClr val="686868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THANKS</a:t>
            </a:r>
            <a:endParaRPr lang="en-US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39506" y="5227774"/>
            <a:ext cx="7312987" cy="729897"/>
          </a:xfrm>
          <a:prstGeom prst="rect">
            <a:avLst/>
          </a:prstGeom>
        </p:spPr>
        <p:txBody>
          <a:bodyPr vert="horz" wrap="square" lIns="85725" tIns="38100" rIns="85725" bIns="38100" rtlCol="0" anchor="t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  <a:defRPr/>
            </a:pPr>
            <a:r>
              <a:rPr lang="zh-CN" altLang="en-US" sz="3075" b="1" smtClean="0">
                <a:solidFill>
                  <a:schemeClr val="accent1">
                    <a:alpha val="100000"/>
                  </a:schemeClr>
                </a:solidFill>
                <a:latin typeface="NSimSun"/>
                <a:ea typeface="NSimSun"/>
                <a:cs typeface="NSimSun"/>
              </a:rPr>
              <a:t>幸福大事记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4954829" y="2485096"/>
            <a:ext cx="2082658" cy="1318935"/>
          </a:xfrm>
          <a:prstGeom prst="rect">
            <a:avLst/>
          </a:prstGeom>
        </p:spPr>
        <p:txBody>
          <a:bodyPr vert="horz" wrap="square" lIns="85725" tIns="38100" rIns="85725" bIns="38100" rtlCol="0" anchor="t" anchorCtr="0">
            <a:noAutofit/>
          </a:bodyPr>
          <a:lstStyle/>
          <a:p>
            <a:pPr algn="ctr">
              <a:defRPr/>
            </a:pPr>
            <a:r>
              <a:rPr lang="en-US" sz="3825" b="1">
                <a:solidFill>
                  <a:schemeClr val="accent1">
                    <a:alpha val="100000"/>
                  </a:schemeClr>
                </a:solidFill>
                <a:latin typeface="NSimSun"/>
                <a:ea typeface="NSimSun"/>
                <a:cs typeface="NSimSun"/>
              </a:rPr>
              <a:t>01</a:t>
            </a:r>
            <a:endParaRPr lang="en-US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战“疫” | 艺苑学子抗击疫情征集作品展示-山东艺术学院团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926693"/>
            <a:ext cx="2590800" cy="3774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t11.baidu.com/it/app=25&amp;f=JPEG&amp;fm=173&amp;fmt=auto&amp;u=1594695175%2C2354217750?w=640&amp;h=1138&amp;s=6704D90B1EB071A91C5D50D8030050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5" b="319"/>
          <a:stretch/>
        </p:blipFill>
        <p:spPr bwMode="auto">
          <a:xfrm>
            <a:off x="6659257" y="2878357"/>
            <a:ext cx="2842512" cy="373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幸福先生【H先生】（古天乐定制款）_幸福西饼蛋糕预定_加盟幸福西饼_深圳幸福西饼官方网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94258"/>
            <a:ext cx="2939050" cy="373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83" y="102618"/>
            <a:ext cx="8808017" cy="27101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84" b="86676"/>
          <a:stretch/>
        </p:blipFill>
        <p:spPr>
          <a:xfrm>
            <a:off x="1066800" y="102618"/>
            <a:ext cx="1600200" cy="6406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84" b="86676"/>
          <a:stretch/>
        </p:blipFill>
        <p:spPr>
          <a:xfrm>
            <a:off x="403218" y="1295400"/>
            <a:ext cx="1600200" cy="6406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84" b="86676"/>
          <a:stretch/>
        </p:blipFill>
        <p:spPr>
          <a:xfrm>
            <a:off x="8584767" y="2178540"/>
            <a:ext cx="1600200" cy="64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39506" y="5227774"/>
            <a:ext cx="7312987" cy="729897"/>
          </a:xfrm>
          <a:prstGeom prst="rect">
            <a:avLst/>
          </a:prstGeom>
        </p:spPr>
        <p:txBody>
          <a:bodyPr vert="horz" wrap="square" lIns="85725" tIns="38100" rIns="85725" bIns="38100" rtlCol="0" anchor="t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  <a:defRPr/>
            </a:pPr>
            <a:r>
              <a:rPr lang="zh-CN" altLang="en-US" sz="3075" b="1" smtClean="0">
                <a:solidFill>
                  <a:schemeClr val="accent1">
                    <a:alpha val="100000"/>
                  </a:schemeClr>
                </a:solidFill>
                <a:latin typeface="NSimSun"/>
                <a:ea typeface="NSimSun"/>
                <a:cs typeface="NSimSun"/>
              </a:rPr>
              <a:t>经营状况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4954829" y="2485096"/>
            <a:ext cx="2082658" cy="1318935"/>
          </a:xfrm>
          <a:prstGeom prst="rect">
            <a:avLst/>
          </a:prstGeom>
        </p:spPr>
        <p:txBody>
          <a:bodyPr vert="horz" wrap="square" lIns="85725" tIns="38100" rIns="85725" bIns="38100" rtlCol="0" anchor="t" anchorCtr="0">
            <a:noAutofit/>
          </a:bodyPr>
          <a:lstStyle/>
          <a:p>
            <a:pPr algn="ctr">
              <a:defRPr/>
            </a:pPr>
            <a:r>
              <a:rPr lang="en-US" sz="3825" b="1">
                <a:solidFill>
                  <a:schemeClr val="accent1">
                    <a:alpha val="100000"/>
                  </a:schemeClr>
                </a:solidFill>
                <a:latin typeface="NSimSun"/>
                <a:ea typeface="NSimSun"/>
                <a:cs typeface="NSimSun"/>
              </a:rPr>
              <a:t>02</a:t>
            </a:r>
            <a:endParaRPr lang="en-US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235" y="1327150"/>
            <a:ext cx="5670261" cy="38546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" b="2805"/>
          <a:stretch/>
        </p:blipFill>
        <p:spPr>
          <a:xfrm>
            <a:off x="-270765" y="685799"/>
            <a:ext cx="8622302" cy="5585791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8305800" y="4997109"/>
            <a:ext cx="256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销售计划完成率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84" b="86676"/>
          <a:stretch/>
        </p:blipFill>
        <p:spPr>
          <a:xfrm>
            <a:off x="0" y="457201"/>
            <a:ext cx="1600200" cy="64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0" b="3244"/>
          <a:stretch/>
        </p:blipFill>
        <p:spPr>
          <a:xfrm>
            <a:off x="-152400" y="26504"/>
            <a:ext cx="8283087" cy="3886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152400"/>
            <a:ext cx="3465434" cy="271466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009817" y="2819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产品销售金额占比</a:t>
            </a:r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8491809" y="3520826"/>
            <a:ext cx="3609883" cy="3136881"/>
            <a:chOff x="8389951" y="3429000"/>
            <a:chExt cx="3609883" cy="313688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9951" y="3429000"/>
              <a:ext cx="3609883" cy="2711947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009817" y="6196549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mtClean="0"/>
                <a:t>产品销售数量占比</a:t>
              </a:r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447800" y="3798449"/>
            <a:ext cx="3810000" cy="3033047"/>
            <a:chOff x="4114800" y="3876261"/>
            <a:chExt cx="3810000" cy="303304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14800" y="3876261"/>
              <a:ext cx="3810000" cy="2790529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953000" y="6539976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mtClean="0"/>
                <a:t>商品类型销售趋势</a:t>
              </a:r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84" b="86676"/>
          <a:stretch/>
        </p:blipFill>
        <p:spPr>
          <a:xfrm>
            <a:off x="9939" y="-3313"/>
            <a:ext cx="1600200" cy="640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84" b="86676"/>
          <a:stretch/>
        </p:blipFill>
        <p:spPr>
          <a:xfrm>
            <a:off x="6732344" y="3855176"/>
            <a:ext cx="1600200" cy="64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2" b="5408"/>
          <a:stretch/>
        </p:blipFill>
        <p:spPr>
          <a:xfrm>
            <a:off x="990600" y="1524000"/>
            <a:ext cx="8763000" cy="3505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84" b="86676"/>
          <a:stretch/>
        </p:blipFill>
        <p:spPr>
          <a:xfrm>
            <a:off x="838200" y="1371600"/>
            <a:ext cx="1600200" cy="640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84" b="86676"/>
          <a:stretch/>
        </p:blipFill>
        <p:spPr>
          <a:xfrm>
            <a:off x="8315739" y="4861288"/>
            <a:ext cx="1600200" cy="64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1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39506" y="5227774"/>
            <a:ext cx="7312987" cy="729897"/>
          </a:xfrm>
          <a:prstGeom prst="rect">
            <a:avLst/>
          </a:prstGeom>
        </p:spPr>
        <p:txBody>
          <a:bodyPr vert="horz" wrap="square" lIns="85725" tIns="38100" rIns="85725" bIns="38100" rtlCol="0" anchor="t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  <a:defRPr/>
            </a:pPr>
            <a:r>
              <a:rPr lang="zh-CN" altLang="en-US" sz="3075" b="1" smtClean="0">
                <a:solidFill>
                  <a:schemeClr val="accent1">
                    <a:alpha val="100000"/>
                  </a:schemeClr>
                </a:solidFill>
                <a:latin typeface="NSimSun"/>
                <a:ea typeface="NSimSun"/>
                <a:cs typeface="NSimSun"/>
              </a:rPr>
              <a:t>产品线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4954829" y="2485096"/>
            <a:ext cx="2082658" cy="1318935"/>
          </a:xfrm>
          <a:prstGeom prst="rect">
            <a:avLst/>
          </a:prstGeom>
        </p:spPr>
        <p:txBody>
          <a:bodyPr vert="horz" wrap="square" lIns="85725" tIns="38100" rIns="85725" bIns="38100" rtlCol="0" anchor="t" anchorCtr="0">
            <a:noAutofit/>
          </a:bodyPr>
          <a:lstStyle/>
          <a:p>
            <a:pPr algn="ctr">
              <a:defRPr/>
            </a:pPr>
            <a:r>
              <a:rPr lang="en-US" sz="3825" b="1">
                <a:solidFill>
                  <a:schemeClr val="accent1">
                    <a:alpha val="100000"/>
                  </a:schemeClr>
                </a:solidFill>
                <a:latin typeface="NSimSun"/>
                <a:ea typeface="NSimSun"/>
                <a:cs typeface="NSimSun"/>
              </a:rPr>
              <a:t>03</a:t>
            </a:r>
            <a:endParaRPr lang="en-US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自定义 1">
      <a:dk1>
        <a:srgbClr val="000000"/>
      </a:dk1>
      <a:lt1>
        <a:srgbClr val="FFF6F0"/>
      </a:lt1>
      <a:dk2>
        <a:srgbClr val="380E00"/>
      </a:dk2>
      <a:lt2>
        <a:srgbClr val="FFFFFF"/>
      </a:lt2>
      <a:accent1>
        <a:srgbClr val="EB554D"/>
      </a:accent1>
      <a:accent2>
        <a:srgbClr val="F35735"/>
      </a:accent2>
      <a:accent3>
        <a:srgbClr val="CB3600"/>
      </a:accent3>
      <a:accent4>
        <a:srgbClr val="F25E96"/>
      </a:accent4>
      <a:accent5>
        <a:srgbClr val="FF7185"/>
      </a:accent5>
      <a:accent6>
        <a:srgbClr val="F6C46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111</Words>
  <Application>Microsoft Office PowerPoint</Application>
  <PresentationFormat>宽屏</PresentationFormat>
  <Paragraphs>22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Microsoft Yahei</vt:lpstr>
      <vt:lpstr>等线</vt:lpstr>
      <vt:lpstr>宋体</vt:lpstr>
      <vt:lpstr>NSimSun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ASUS</cp:lastModifiedBy>
  <cp:revision>26</cp:revision>
  <dcterms:created xsi:type="dcterms:W3CDTF">2006-08-16T00:00:00Z</dcterms:created>
  <dcterms:modified xsi:type="dcterms:W3CDTF">2024-01-05T05:27:35Z</dcterms:modified>
</cp:coreProperties>
</file>